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72" r:id="rId2"/>
  </p:sldMasterIdLst>
  <p:notesMasterIdLst>
    <p:notesMasterId r:id="rId6"/>
  </p:notesMasterIdLst>
  <p:handoutMasterIdLst>
    <p:handoutMasterId r:id="rId7"/>
  </p:handoutMasterIdLst>
  <p:sldIdLst>
    <p:sldId id="423" r:id="rId3"/>
    <p:sldId id="425" r:id="rId4"/>
    <p:sldId id="424" r:id="rId5"/>
  </p:sldIdLst>
  <p:sldSz cx="9144000" cy="6858000" type="screen4x3"/>
  <p:notesSz cx="6797675" cy="9928225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4F81BD"/>
    <a:srgbClr val="7C8090"/>
    <a:srgbClr val="0033CC"/>
    <a:srgbClr val="FFFFFF"/>
    <a:srgbClr val="000000"/>
    <a:srgbClr val="99CCFF"/>
    <a:srgbClr val="7DBEFF"/>
    <a:srgbClr val="F8F8F8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017" autoAdjust="0"/>
    <p:restoredTop sz="96867" autoAdjust="0"/>
  </p:normalViewPr>
  <p:slideViewPr>
    <p:cSldViewPr>
      <p:cViewPr>
        <p:scale>
          <a:sx n="90" d="100"/>
          <a:sy n="90" d="100"/>
        </p:scale>
        <p:origin x="-562" y="-5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8294401961078E-2"/>
          <c:y val="3.32159160120808E-2"/>
          <c:w val="0.94282455283120126"/>
          <c:h val="0.650585406050076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'Для слайдов'!$C$6</c:f>
              <c:strCache>
                <c:ptCount val="1"/>
                <c:pt idx="0">
                  <c:v>ПАО "МТС"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'Для слайдов'!$D$5:$K$5</c:f>
              <c:strCache>
                <c:ptCount val="8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УрФО</c:v>
                </c:pt>
                <c:pt idx="6">
                  <c:v>СФО</c:v>
                </c:pt>
                <c:pt idx="7">
                  <c:v>ДФО</c:v>
                </c:pt>
              </c:strCache>
            </c:strRef>
          </c:cat>
          <c:val>
            <c:numRef>
              <c:f>'Для слайдов'!$D$6:$K$6</c:f>
              <c:numCache>
                <c:formatCode>General</c:formatCode>
                <c:ptCount val="8"/>
                <c:pt idx="0">
                  <c:v>808</c:v>
                </c:pt>
                <c:pt idx="1">
                  <c:v>444</c:v>
                </c:pt>
                <c:pt idx="2">
                  <c:v>224</c:v>
                </c:pt>
                <c:pt idx="3">
                  <c:v>286</c:v>
                </c:pt>
                <c:pt idx="4">
                  <c:v>933</c:v>
                </c:pt>
                <c:pt idx="5">
                  <c:v>389</c:v>
                </c:pt>
                <c:pt idx="6">
                  <c:v>312</c:v>
                </c:pt>
                <c:pt idx="7">
                  <c:v>304</c:v>
                </c:pt>
              </c:numCache>
            </c:numRef>
          </c:val>
        </c:ser>
        <c:ser>
          <c:idx val="1"/>
          <c:order val="1"/>
          <c:tx>
            <c:strRef>
              <c:f>'Для слайдов'!$C$7</c:f>
              <c:strCache>
                <c:ptCount val="1"/>
                <c:pt idx="0">
                  <c:v>ПАО "МегаФон"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4.12796697626418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2799194676538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12796697626418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12796697626418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'Для слайдов'!$D$5:$K$5</c:f>
              <c:strCache>
                <c:ptCount val="8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УрФО</c:v>
                </c:pt>
                <c:pt idx="6">
                  <c:v>СФО</c:v>
                </c:pt>
                <c:pt idx="7">
                  <c:v>ДФО</c:v>
                </c:pt>
              </c:strCache>
            </c:strRef>
          </c:cat>
          <c:val>
            <c:numRef>
              <c:f>'Для слайдов'!$D$7:$K$7</c:f>
              <c:numCache>
                <c:formatCode>General</c:formatCode>
                <c:ptCount val="8"/>
                <c:pt idx="0">
                  <c:v>545</c:v>
                </c:pt>
                <c:pt idx="1">
                  <c:v>621</c:v>
                </c:pt>
                <c:pt idx="2">
                  <c:v>588</c:v>
                </c:pt>
                <c:pt idx="3">
                  <c:v>190</c:v>
                </c:pt>
                <c:pt idx="4">
                  <c:v>695</c:v>
                </c:pt>
                <c:pt idx="5">
                  <c:v>250</c:v>
                </c:pt>
                <c:pt idx="6">
                  <c:v>403</c:v>
                </c:pt>
                <c:pt idx="7">
                  <c:v>737</c:v>
                </c:pt>
              </c:numCache>
            </c:numRef>
          </c:val>
        </c:ser>
        <c:ser>
          <c:idx val="2"/>
          <c:order val="2"/>
          <c:tx>
            <c:strRef>
              <c:f>'Для слайдов'!$C$8</c:f>
              <c:strCache>
                <c:ptCount val="1"/>
                <c:pt idx="0">
                  <c:v>ПАО "ВымпелКом"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5.5039544973888212E-3"/>
                  <c:y val="-8.90773931746376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2796697626418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039559683523033E-3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7770822814758602E-3"/>
                  <c:y val="1.3361608976195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06917599186164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255933952528379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279919467653824E-3"/>
                  <c:y val="4.62947060264006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2559339525283791E-3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'Для слайдов'!$D$5:$K$5</c:f>
              <c:strCache>
                <c:ptCount val="8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УрФО</c:v>
                </c:pt>
                <c:pt idx="6">
                  <c:v>СФО</c:v>
                </c:pt>
                <c:pt idx="7">
                  <c:v>ДФО</c:v>
                </c:pt>
              </c:strCache>
            </c:strRef>
          </c:cat>
          <c:val>
            <c:numRef>
              <c:f>'Для слайдов'!$D$8:$K$8</c:f>
              <c:numCache>
                <c:formatCode>General</c:formatCode>
                <c:ptCount val="8"/>
                <c:pt idx="0">
                  <c:v>567</c:v>
                </c:pt>
                <c:pt idx="1">
                  <c:v>290</c:v>
                </c:pt>
                <c:pt idx="2">
                  <c:v>217</c:v>
                </c:pt>
                <c:pt idx="3">
                  <c:v>172</c:v>
                </c:pt>
                <c:pt idx="4">
                  <c:v>630</c:v>
                </c:pt>
                <c:pt idx="5">
                  <c:v>251</c:v>
                </c:pt>
                <c:pt idx="6">
                  <c:v>245</c:v>
                </c:pt>
                <c:pt idx="7">
                  <c:v>473</c:v>
                </c:pt>
              </c:numCache>
            </c:numRef>
          </c:val>
        </c:ser>
        <c:ser>
          <c:idx val="3"/>
          <c:order val="3"/>
          <c:tx>
            <c:strRef>
              <c:f>'Для слайдов'!$C$9</c:f>
              <c:strCache>
                <c:ptCount val="1"/>
                <c:pt idx="0">
                  <c:v>ООО "Т2 Мобайл"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4.06917599186164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03955968352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8799449604403165E-3"/>
                  <c:y val="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42556798914886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691759918616479E-3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'Для слайдов'!$D$5:$K$5</c:f>
              <c:strCache>
                <c:ptCount val="8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УрФО</c:v>
                </c:pt>
                <c:pt idx="6">
                  <c:v>СФО</c:v>
                </c:pt>
                <c:pt idx="7">
                  <c:v>ДФО</c:v>
                </c:pt>
              </c:strCache>
            </c:strRef>
          </c:cat>
          <c:val>
            <c:numRef>
              <c:f>'Для слайдов'!$D$9:$K$9</c:f>
              <c:numCache>
                <c:formatCode>General</c:formatCode>
                <c:ptCount val="8"/>
                <c:pt idx="0">
                  <c:v>50</c:v>
                </c:pt>
                <c:pt idx="1">
                  <c:v>36</c:v>
                </c:pt>
                <c:pt idx="2">
                  <c:v>8</c:v>
                </c:pt>
                <c:pt idx="3">
                  <c:v>8</c:v>
                </c:pt>
                <c:pt idx="4">
                  <c:v>281</c:v>
                </c:pt>
                <c:pt idx="5">
                  <c:v>59</c:v>
                </c:pt>
                <c:pt idx="6">
                  <c:v>81</c:v>
                </c:pt>
                <c:pt idx="7">
                  <c:v>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5149184"/>
        <c:axId val="215629824"/>
        <c:axId val="0"/>
      </c:bar3DChart>
      <c:catAx>
        <c:axId val="215149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15629824"/>
        <c:crosses val="autoZero"/>
        <c:auto val="1"/>
        <c:lblAlgn val="ctr"/>
        <c:lblOffset val="100"/>
        <c:noMultiLvlLbl val="0"/>
      </c:catAx>
      <c:valAx>
        <c:axId val="215629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5149184"/>
        <c:crosses val="autoZero"/>
        <c:crossBetween val="between"/>
        <c:majorUnit val="200"/>
      </c:valAx>
    </c:plotArea>
    <c:legend>
      <c:legendPos val="b"/>
      <c:layout>
        <c:manualLayout>
          <c:xMode val="edge"/>
          <c:yMode val="edge"/>
          <c:x val="0.1743601012786867"/>
          <c:y val="0.84681638021494132"/>
          <c:w val="0.67037848164798453"/>
          <c:h val="0.102374266478169"/>
        </c:manualLayout>
      </c:layout>
      <c:overlay val="0"/>
      <c:txPr>
        <a:bodyPr/>
        <a:lstStyle/>
        <a:p>
          <a:pPr>
            <a:defRPr sz="1200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tx2"/>
          </a:solidFill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770357320614594E-2"/>
          <c:y val="8.3138601272371895E-2"/>
          <c:w val="0.91922054763618399"/>
          <c:h val="0.6136894062267948"/>
        </c:manualLayout>
      </c:layout>
      <c:lineChart>
        <c:grouping val="standard"/>
        <c:varyColors val="0"/>
        <c:ser>
          <c:idx val="0"/>
          <c:order val="0"/>
          <c:tx>
            <c:strRef>
              <c:f>'Для слайда'!$B$14</c:f>
              <c:strCache>
                <c:ptCount val="1"/>
                <c:pt idx="0">
                  <c:v>ПАО "МТС"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4.4196574180457311E-2"/>
                  <c:y val="4.44378726013812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098411714922649E-2"/>
                  <c:y val="6.03781842337930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221836804755537E-2"/>
                  <c:y val="6.13980147196111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719267438709782E-2"/>
                  <c:y val="5.73788251621191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'Для слайда'!$C$13:$I$13</c:f>
              <c:strCache>
                <c:ptCount val="7"/>
                <c:pt idx="0">
                  <c:v>31.01.15</c:v>
                </c:pt>
                <c:pt idx="1">
                  <c:v>28.02.15</c:v>
                </c:pt>
                <c:pt idx="2">
                  <c:v>31.03.2015</c:v>
                </c:pt>
                <c:pt idx="3">
                  <c:v>30.04.2015</c:v>
                </c:pt>
                <c:pt idx="4">
                  <c:v>31.05.2015</c:v>
                </c:pt>
                <c:pt idx="5">
                  <c:v>30.06.2015</c:v>
                </c:pt>
                <c:pt idx="6">
                  <c:v>31.07.2015</c:v>
                </c:pt>
              </c:strCache>
            </c:strRef>
          </c:cat>
          <c:val>
            <c:numRef>
              <c:f>'Для слайда'!$C$14:$I$14</c:f>
              <c:numCache>
                <c:formatCode>General</c:formatCode>
                <c:ptCount val="7"/>
                <c:pt idx="0">
                  <c:v>282</c:v>
                </c:pt>
                <c:pt idx="1">
                  <c:v>435</c:v>
                </c:pt>
                <c:pt idx="2">
                  <c:v>491</c:v>
                </c:pt>
                <c:pt idx="3">
                  <c:v>468</c:v>
                </c:pt>
                <c:pt idx="4">
                  <c:v>402</c:v>
                </c:pt>
                <c:pt idx="5">
                  <c:v>428</c:v>
                </c:pt>
                <c:pt idx="6">
                  <c:v>431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'Для слайда'!$B$15</c:f>
              <c:strCache>
                <c:ptCount val="1"/>
                <c:pt idx="0">
                  <c:v>ПАО "МегаФон"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dLbls>
            <c:dLbl>
              <c:idx val="0"/>
              <c:layout>
                <c:manualLayout>
                  <c:x val="-4.2597979242057771E-2"/>
                  <c:y val="-5.15140233224047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020238172707749E-2"/>
                  <c:y val="4.84359471344559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52988004598599E-2"/>
                  <c:y val="5.24339487632481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933368328958881E-2"/>
                  <c:y val="5.24339487632481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453911041938393E-2"/>
                  <c:y val="-6.4755699599544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'Для слайда'!$C$13:$I$13</c:f>
              <c:strCache>
                <c:ptCount val="7"/>
                <c:pt idx="0">
                  <c:v>31.01.15</c:v>
                </c:pt>
                <c:pt idx="1">
                  <c:v>28.02.15</c:v>
                </c:pt>
                <c:pt idx="2">
                  <c:v>31.03.2015</c:v>
                </c:pt>
                <c:pt idx="3">
                  <c:v>30.04.2015</c:v>
                </c:pt>
                <c:pt idx="4">
                  <c:v>31.05.2015</c:v>
                </c:pt>
                <c:pt idx="5">
                  <c:v>30.06.2015</c:v>
                </c:pt>
                <c:pt idx="6">
                  <c:v>31.07.2015</c:v>
                </c:pt>
              </c:strCache>
            </c:strRef>
          </c:cat>
          <c:val>
            <c:numRef>
              <c:f>'Для слайда'!$C$15:$I$15</c:f>
              <c:numCache>
                <c:formatCode>General</c:formatCode>
                <c:ptCount val="7"/>
                <c:pt idx="0">
                  <c:v>285</c:v>
                </c:pt>
                <c:pt idx="1">
                  <c:v>404</c:v>
                </c:pt>
                <c:pt idx="2">
                  <c:v>468</c:v>
                </c:pt>
                <c:pt idx="3">
                  <c:v>555</c:v>
                </c:pt>
                <c:pt idx="4">
                  <c:v>400</c:v>
                </c:pt>
                <c:pt idx="5">
                  <c:v>438</c:v>
                </c:pt>
                <c:pt idx="6">
                  <c:v>480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'Для слайда'!$B$16</c:f>
              <c:strCache>
                <c:ptCount val="1"/>
                <c:pt idx="0">
                  <c:v>ПАО "ВымпелКом"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dLbls>
            <c:dLbl>
              <c:idx val="0"/>
              <c:layout>
                <c:manualLayout>
                  <c:x val="-5.1001082472468331E-2"/>
                  <c:y val="3.914394673131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600693597047399E-2"/>
                  <c:y val="5.6858051337500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499690892993838E-2"/>
                  <c:y val="6.9022161933691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499690892993838E-2"/>
                  <c:y val="7.3344150783641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499690892993956E-2"/>
                  <c:y val="-6.06375035647900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755108542853893E-2"/>
                  <c:y val="6.58219796511546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719267438709782E-2"/>
                  <c:y val="6.180279009366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'Для слайда'!$C$13:$I$13</c:f>
              <c:strCache>
                <c:ptCount val="7"/>
                <c:pt idx="0">
                  <c:v>31.01.15</c:v>
                </c:pt>
                <c:pt idx="1">
                  <c:v>28.02.15</c:v>
                </c:pt>
                <c:pt idx="2">
                  <c:v>31.03.2015</c:v>
                </c:pt>
                <c:pt idx="3">
                  <c:v>30.04.2015</c:v>
                </c:pt>
                <c:pt idx="4">
                  <c:v>31.05.2015</c:v>
                </c:pt>
                <c:pt idx="5">
                  <c:v>30.06.2015</c:v>
                </c:pt>
                <c:pt idx="6">
                  <c:v>31.07.2015</c:v>
                </c:pt>
              </c:strCache>
            </c:strRef>
          </c:cat>
          <c:val>
            <c:numRef>
              <c:f>'Для слайда'!$C$16:$I$16</c:f>
              <c:numCache>
                <c:formatCode>General</c:formatCode>
                <c:ptCount val="7"/>
                <c:pt idx="0">
                  <c:v>189</c:v>
                </c:pt>
                <c:pt idx="1">
                  <c:v>313</c:v>
                </c:pt>
                <c:pt idx="2">
                  <c:v>289</c:v>
                </c:pt>
                <c:pt idx="3">
                  <c:v>316</c:v>
                </c:pt>
                <c:pt idx="4">
                  <c:v>209</c:v>
                </c:pt>
                <c:pt idx="5">
                  <c:v>288</c:v>
                </c:pt>
                <c:pt idx="6">
                  <c:v>298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'Для слайда'!$B$17</c:f>
              <c:strCache>
                <c:ptCount val="1"/>
                <c:pt idx="0">
                  <c:v>ООО "Т2 Мобайл"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0"/>
              <c:layout>
                <c:manualLayout>
                  <c:x val="-4.6179113883178323E-2"/>
                  <c:y val="-3.03835816151442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688735056164021E-3"/>
                  <c:y val="-3.90275593150430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'Для слайда'!$C$13:$I$13</c:f>
              <c:strCache>
                <c:ptCount val="7"/>
                <c:pt idx="0">
                  <c:v>31.01.15</c:v>
                </c:pt>
                <c:pt idx="1">
                  <c:v>28.02.15</c:v>
                </c:pt>
                <c:pt idx="2">
                  <c:v>31.03.2015</c:v>
                </c:pt>
                <c:pt idx="3">
                  <c:v>30.04.2015</c:v>
                </c:pt>
                <c:pt idx="4">
                  <c:v>31.05.2015</c:v>
                </c:pt>
                <c:pt idx="5">
                  <c:v>30.06.2015</c:v>
                </c:pt>
                <c:pt idx="6">
                  <c:v>31.07.2015</c:v>
                </c:pt>
              </c:strCache>
            </c:strRef>
          </c:cat>
          <c:val>
            <c:numRef>
              <c:f>'Для слайда'!$C$17:$I$17</c:f>
              <c:numCache>
                <c:formatCode>General</c:formatCode>
                <c:ptCount val="7"/>
                <c:pt idx="0">
                  <c:v>45</c:v>
                </c:pt>
                <c:pt idx="1">
                  <c:v>38</c:v>
                </c:pt>
                <c:pt idx="2">
                  <c:v>47</c:v>
                </c:pt>
                <c:pt idx="3">
                  <c:v>49</c:v>
                </c:pt>
                <c:pt idx="4">
                  <c:v>41</c:v>
                </c:pt>
                <c:pt idx="5">
                  <c:v>29</c:v>
                </c:pt>
                <c:pt idx="6">
                  <c:v>25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5474176"/>
        <c:axId val="215475712"/>
      </c:lineChart>
      <c:catAx>
        <c:axId val="215474176"/>
        <c:scaling>
          <c:orientation val="minMax"/>
        </c:scaling>
        <c:delete val="0"/>
        <c:axPos val="b"/>
        <c:majorTickMark val="out"/>
        <c:minorTickMark val="none"/>
        <c:tickLblPos val="nextTo"/>
        <c:crossAx val="215475712"/>
        <c:crosses val="autoZero"/>
        <c:auto val="1"/>
        <c:lblAlgn val="ctr"/>
        <c:lblOffset val="100"/>
        <c:noMultiLvlLbl val="0"/>
      </c:catAx>
      <c:valAx>
        <c:axId val="21547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54741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3174736136706318E-2"/>
          <c:y val="0.84923609697862346"/>
          <c:w val="0.97531914893617022"/>
          <c:h val="0.124831969921680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2"/>
          </a:solidFill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539118490649301E-3"/>
          <c:y val="9.9880230802696285E-2"/>
          <c:w val="0.5262326559976076"/>
          <c:h val="0.7954343224376471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6"/>
            <c:spPr>
              <a:solidFill>
                <a:srgbClr val="FF0000"/>
              </a:solidFill>
            </c:spPr>
          </c:dPt>
          <c:dPt>
            <c:idx val="1"/>
            <c:bubble3D val="0"/>
            <c:explosion val="6"/>
            <c:spPr>
              <a:solidFill>
                <a:srgbClr val="92D050"/>
              </a:solidFill>
            </c:spPr>
          </c:dPt>
          <c:dPt>
            <c:idx val="2"/>
            <c:bubble3D val="0"/>
            <c:explosion val="4"/>
            <c:spPr>
              <a:solidFill>
                <a:srgbClr val="FFFF00"/>
              </a:solidFill>
            </c:spPr>
          </c:dPt>
          <c:dPt>
            <c:idx val="3"/>
            <c:bubble3D val="0"/>
            <c:explosion val="9"/>
            <c:spPr>
              <a:solidFill>
                <a:srgbClr val="00B0F0"/>
              </a:solidFill>
            </c:spPr>
          </c:dPt>
          <c:dPt>
            <c:idx val="4"/>
            <c:bubble3D val="0"/>
            <c:explosion val="7"/>
            <c:spPr>
              <a:solidFill>
                <a:schemeClr val="bg2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11827183967765825"/>
                  <c:y val="-0.2672697302853141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250569541219038"/>
                  <c:y val="-0.17137690825986637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593337051123733E-2"/>
                  <c:y val="0.1175677914173383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5.8904639180127644E-2"/>
                  <c:y val="-1.10437252900199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59</a:t>
                    </a:r>
                    <a:r>
                      <a:rPr lang="en-US" dirty="0"/>
                      <a:t>; </a:t>
                    </a:r>
                    <a:r>
                      <a:rPr lang="en-US" dirty="0" smtClean="0"/>
                      <a:t>4,2%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228673460557011"/>
                  <c:y val="5.770899378274803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'Для слайдов'!$C$51:$C$55</c:f>
              <c:strCache>
                <c:ptCount val="5"/>
                <c:pt idx="0">
                  <c:v>ПАО «МТС»</c:v>
                </c:pt>
                <c:pt idx="1">
                  <c:v>ПАО «МегаФон»</c:v>
                </c:pt>
                <c:pt idx="2">
                  <c:v>ПАО «ВымпелКом»</c:v>
                </c:pt>
                <c:pt idx="3">
                  <c:v>ООО "Т2 Мобайл"</c:v>
                </c:pt>
                <c:pt idx="4">
                  <c:v>Другие операторы</c:v>
                </c:pt>
              </c:strCache>
            </c:strRef>
          </c:cat>
          <c:val>
            <c:numRef>
              <c:f>'Для слайдов'!$D$51:$D$55</c:f>
              <c:numCache>
                <c:formatCode>General</c:formatCode>
                <c:ptCount val="5"/>
                <c:pt idx="0">
                  <c:v>3700</c:v>
                </c:pt>
                <c:pt idx="1">
                  <c:v>4029</c:v>
                </c:pt>
                <c:pt idx="2" formatCode="0">
                  <c:v>2845</c:v>
                </c:pt>
                <c:pt idx="3" formatCode="0">
                  <c:v>559</c:v>
                </c:pt>
                <c:pt idx="4">
                  <c:v>2552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695294282593475"/>
          <c:y val="0.23394598968579494"/>
          <c:w val="0.45888614680502016"/>
          <c:h val="0.4762561458647894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chemeClr val="tx2"/>
          </a:solidFill>
          <a:latin typeface="Arial Narrow" panose="020B0606020202030204" pitchFamily="34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tx2"/>
                </a:solidFill>
                <a:latin typeface="Arial Narrow" panose="020B0606020202030204" pitchFamily="34" charset="0"/>
              </a:defRPr>
            </a:pPr>
            <a:r>
              <a:rPr lang="ru-RU" sz="1600">
                <a:solidFill>
                  <a:schemeClr val="tx2"/>
                </a:solidFill>
                <a:latin typeface="Arial Narrow" panose="020B0606020202030204" pitchFamily="34" charset="0"/>
              </a:rPr>
              <a:t>Принятые</a:t>
            </a:r>
            <a:r>
              <a:rPr lang="ru-RU" sz="1600" baseline="0">
                <a:solidFill>
                  <a:schemeClr val="tx2"/>
                </a:solidFill>
                <a:latin typeface="Arial Narrow" panose="020B0606020202030204" pitchFamily="34" charset="0"/>
              </a:rPr>
              <a:t> меры ТО Роскомнадзора</a:t>
            </a:r>
            <a:endParaRPr lang="ru-RU" sz="1600">
              <a:solidFill>
                <a:schemeClr val="tx2"/>
              </a:solidFill>
              <a:latin typeface="Arial Narrow" panose="020B0606020202030204" pitchFamily="34" charset="0"/>
            </a:endParaRPr>
          </a:p>
        </c:rich>
      </c:tx>
      <c:layout>
        <c:manualLayout>
          <c:xMode val="edge"/>
          <c:yMode val="edge"/>
          <c:x val="0.29058957390964424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880597014925373E-2"/>
          <c:y val="0.16722506694411307"/>
          <c:w val="0.95621890547263677"/>
          <c:h val="0.501423797667634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Лист1!$B$4</c:f>
              <c:strCache>
                <c:ptCount val="1"/>
                <c:pt idx="0">
                  <c:v>Количество выданных предписаний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460992907801257E-3"/>
                  <c:y val="-9.7323600973236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730496453900709E-3"/>
                  <c:y val="-6.48849550740464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706949977866313E-3"/>
                  <c:y val="-6.62643498841150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788005578800556E-3"/>
                  <c:y val="-1.0230179028132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>
                    <a:solidFill>
                      <a:schemeClr val="tx2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Лист1!$A$5:$A$8</c:f>
              <c:strCache>
                <c:ptCount val="4"/>
                <c:pt idx="0">
                  <c:v>ПАО "МТС"</c:v>
                </c:pt>
                <c:pt idx="1">
                  <c:v>ПАО "МегаФон"</c:v>
                </c:pt>
                <c:pt idx="2">
                  <c:v>ПАО "ВымпелКом"</c:v>
                </c:pt>
                <c:pt idx="3">
                  <c:v>ООО "Т2 Мобайл"</c:v>
                </c:pt>
              </c:strCache>
            </c:strRef>
          </c:cat>
          <c:val>
            <c:numRef>
              <c:f>Лист1!$B$5:$B$8</c:f>
              <c:numCache>
                <c:formatCode>General</c:formatCode>
                <c:ptCount val="4"/>
                <c:pt idx="0">
                  <c:v>814</c:v>
                </c:pt>
                <c:pt idx="1">
                  <c:v>710</c:v>
                </c:pt>
                <c:pt idx="2">
                  <c:v>523</c:v>
                </c:pt>
                <c:pt idx="3">
                  <c:v>67</c:v>
                </c:pt>
              </c:numCache>
            </c:numRef>
          </c:val>
        </c:ser>
        <c:ser>
          <c:idx val="1"/>
          <c:order val="1"/>
          <c:tx>
            <c:strRef>
              <c:f>Лист1!$C$4</c:f>
              <c:strCache>
                <c:ptCount val="1"/>
                <c:pt idx="0">
                  <c:v>Количество составленных протоколов об АП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460992907801418E-3"/>
                  <c:y val="-6.48824006488240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96001859600185E-3"/>
                  <c:y val="-1.7050298380221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>
                    <a:solidFill>
                      <a:schemeClr val="tx2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Лист1!$A$5:$A$8</c:f>
              <c:strCache>
                <c:ptCount val="4"/>
                <c:pt idx="0">
                  <c:v>ПАО "МТС"</c:v>
                </c:pt>
                <c:pt idx="1">
                  <c:v>ПАО "МегаФон"</c:v>
                </c:pt>
                <c:pt idx="2">
                  <c:v>ПАО "ВымпелКом"</c:v>
                </c:pt>
                <c:pt idx="3">
                  <c:v>ООО "Т2 Мобайл"</c:v>
                </c:pt>
              </c:strCache>
            </c:strRef>
          </c:cat>
          <c:val>
            <c:numRef>
              <c:f>Лист1!$C$5:$C$8</c:f>
              <c:numCache>
                <c:formatCode>General</c:formatCode>
                <c:ptCount val="4"/>
                <c:pt idx="0">
                  <c:v>7589</c:v>
                </c:pt>
                <c:pt idx="1">
                  <c:v>7849</c:v>
                </c:pt>
                <c:pt idx="2">
                  <c:v>4963</c:v>
                </c:pt>
                <c:pt idx="3">
                  <c:v>897</c:v>
                </c:pt>
              </c:numCache>
            </c:numRef>
          </c:val>
        </c:ser>
        <c:ser>
          <c:idx val="2"/>
          <c:order val="2"/>
          <c:tx>
            <c:strRef>
              <c:f>Лист1!$D$4</c:f>
              <c:strCache>
                <c:ptCount val="1"/>
                <c:pt idx="0">
                  <c:v>Сумма наложенных штрафов (тыс. рублей)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918730986527588E-3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30247718383311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534984789222081E-3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017201301720131E-2"/>
                  <c:y val="-1.0230179028132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>
                    <a:solidFill>
                      <a:schemeClr val="tx2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Лист1!$A$5:$A$8</c:f>
              <c:strCache>
                <c:ptCount val="4"/>
                <c:pt idx="0">
                  <c:v>ПАО "МТС"</c:v>
                </c:pt>
                <c:pt idx="1">
                  <c:v>ПАО "МегаФон"</c:v>
                </c:pt>
                <c:pt idx="2">
                  <c:v>ПАО "ВымпелКом"</c:v>
                </c:pt>
                <c:pt idx="3">
                  <c:v>ООО "Т2 Мобайл"</c:v>
                </c:pt>
              </c:strCache>
            </c:strRef>
          </c:cat>
          <c:val>
            <c:numRef>
              <c:f>Лист1!$D$5:$D$8</c:f>
              <c:numCache>
                <c:formatCode>#,##0</c:formatCode>
                <c:ptCount val="4"/>
                <c:pt idx="0">
                  <c:v>29957</c:v>
                </c:pt>
                <c:pt idx="1">
                  <c:v>28926</c:v>
                </c:pt>
                <c:pt idx="2">
                  <c:v>21522</c:v>
                </c:pt>
                <c:pt idx="3">
                  <c:v>3739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35532672"/>
        <c:axId val="235534208"/>
        <c:axId val="0"/>
      </c:bar3DChart>
      <c:catAx>
        <c:axId val="235532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chemeClr val="tx2"/>
                </a:solidFill>
                <a:latin typeface="Arial Narrow" panose="020B0606020202030204" pitchFamily="34" charset="0"/>
              </a:defRPr>
            </a:pPr>
            <a:endParaRPr lang="ru-RU"/>
          </a:p>
        </c:txPr>
        <c:crossAx val="235534208"/>
        <c:crosses val="autoZero"/>
        <c:auto val="1"/>
        <c:lblAlgn val="ctr"/>
        <c:lblOffset val="100"/>
        <c:noMultiLvlLbl val="0"/>
      </c:catAx>
      <c:valAx>
        <c:axId val="2355342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55326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098215781537946"/>
          <c:y val="0.79286074787479666"/>
          <c:w val="0.77448958507846088"/>
          <c:h val="0.18092362272475343"/>
        </c:manualLayout>
      </c:layout>
      <c:overlay val="0"/>
      <c:txPr>
        <a:bodyPr/>
        <a:lstStyle/>
        <a:p>
          <a:pPr>
            <a:defRPr sz="1200" b="0">
              <a:solidFill>
                <a:schemeClr val="tx2"/>
              </a:solidFill>
              <a:latin typeface="Arial Narrow" panose="020B0606020202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412"/>
          </a:xfrm>
          <a:prstGeom prst="rect">
            <a:avLst/>
          </a:prstGeom>
        </p:spPr>
        <p:txBody>
          <a:bodyPr vert="horz" lIns="91415" tIns="45709" rIns="91415" bIns="45709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6412"/>
          </a:xfrm>
          <a:prstGeom prst="rect">
            <a:avLst/>
          </a:prstGeom>
        </p:spPr>
        <p:txBody>
          <a:bodyPr vert="horz" lIns="91415" tIns="45709" rIns="91415" bIns="45709"/>
          <a:lstStyle/>
          <a:p>
            <a:fld id="{03170175-C3ED-4C72-B085-79CCCD670CC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3" y="9430093"/>
            <a:ext cx="2945659" cy="496412"/>
          </a:xfrm>
          <a:prstGeom prst="rect">
            <a:avLst/>
          </a:prstGeom>
        </p:spPr>
        <p:txBody>
          <a:bodyPr vert="horz" lIns="91415" tIns="45709" rIns="91415" bIns="45709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0449" y="9430093"/>
            <a:ext cx="2945659" cy="496412"/>
          </a:xfrm>
          <a:prstGeom prst="rect">
            <a:avLst/>
          </a:prstGeom>
        </p:spPr>
        <p:txBody>
          <a:bodyPr vert="horz" lIns="91415" tIns="45709" rIns="91415" bIns="45709"/>
          <a:lstStyle/>
          <a:p>
            <a:fld id="{92977F1F-E40B-4E53-8E11-28ED50698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76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412"/>
          </a:xfrm>
          <a:prstGeom prst="rect">
            <a:avLst/>
          </a:prstGeom>
        </p:spPr>
        <p:txBody>
          <a:bodyPr vert="horz" lIns="91415" tIns="45709" rIns="91415" bIns="45709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6412"/>
          </a:xfrm>
          <a:prstGeom prst="rect">
            <a:avLst/>
          </a:prstGeom>
        </p:spPr>
        <p:txBody>
          <a:bodyPr vert="horz" lIns="91415" tIns="45709" rIns="91415" bIns="45709"/>
          <a:lstStyle/>
          <a:p>
            <a:fld id="{2D9FB51A-E05F-4494-ADA5-A77EAE266FCF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9" rIns="91415" bIns="45709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2"/>
          </a:xfrm>
          <a:prstGeom prst="rect">
            <a:avLst/>
          </a:prstGeom>
        </p:spPr>
        <p:txBody>
          <a:bodyPr vert="horz" lIns="91415" tIns="45709" rIns="91415" bIns="45709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3" y="9430093"/>
            <a:ext cx="2945659" cy="496412"/>
          </a:xfrm>
          <a:prstGeom prst="rect">
            <a:avLst/>
          </a:prstGeom>
        </p:spPr>
        <p:txBody>
          <a:bodyPr vert="horz" lIns="91415" tIns="45709" rIns="91415" bIns="45709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0449" y="9430093"/>
            <a:ext cx="2945659" cy="496412"/>
          </a:xfrm>
          <a:prstGeom prst="rect">
            <a:avLst/>
          </a:prstGeom>
        </p:spPr>
        <p:txBody>
          <a:bodyPr vert="horz" lIns="91415" tIns="45709" rIns="91415" bIns="45709"/>
          <a:lstStyle/>
          <a:p>
            <a:fld id="{13CD1B0D-083E-4DA2-81AD-16B7E97118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404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91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40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91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94AA-C68A-43D2-94D8-46A3D3E2169E}" type="datetime2">
              <a:rPr lang="en-US" smtClean="0"/>
              <a:t>Wednesday, August 12, 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2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C90FC303-4395-4974-84CA-DAF2955607D6}" type="datetime2">
              <a:rPr lang="en-US" smtClean="0"/>
              <a:t>Wednesday, August 12, 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32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D784F030-CC3E-452C-839C-8D54BE834E59}" type="datetime2">
              <a:rPr lang="en-US" smtClean="0"/>
              <a:t>Wednesday, August 12, 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A1BE-0648-479B-9A17-92811734458C}" type="datetime2">
              <a:rPr lang="en-US" smtClean="0"/>
              <a:t>Wednesday, August 12, 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B6816C9E-E59A-475B-80A2-C8861871B8D7}" type="datetime2">
              <a:rPr lang="en-US" smtClean="0"/>
              <a:t>Wednesday, August 12, 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42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DB0D38E3-9C9C-4C7A-A0A2-94F19E56DBB3}" type="datetime2">
              <a:rPr lang="en-US" smtClean="0"/>
              <a:t>Wednesday, August 12, 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9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B80752A1-A24C-40C9-A2E1-E9E8335EAC27}" type="datetime2">
              <a:rPr lang="en-US" smtClean="0"/>
              <a:t>Wednesday, August 12, 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37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248C-5DC9-4BCF-A3DD-7AD7D51951D7}" type="datetime2">
              <a:rPr lang="en-US" smtClean="0"/>
              <a:t>Wednesday, August 12, 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1BC2-B42D-48AF-9295-210A701156D6}" type="datetime2">
              <a:rPr lang="en-US" smtClean="0"/>
              <a:t>Wednesday, August 12, 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0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4EC429D-3DEA-4E6F-A5BE-5660BC041574}" type="datetime2">
              <a:rPr lang="en-US" smtClean="0"/>
              <a:t>Wednesday, August 12, 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95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866F686E-5A33-4ED3-9F81-9F46F8C0CC5D}" type="datetime2">
              <a:rPr lang="en-US" smtClean="0"/>
              <a:t>Wednesday, August 12, 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9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D7DCDCDF-6785-4CE5-822C-9162B943636F}" type="datetime2">
              <a:rPr lang="en-US" smtClean="0"/>
              <a:t>Wednesday, August 12, 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0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Soft\Pictures\Лого-мини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51" y="433959"/>
            <a:ext cx="532296" cy="53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771962" y="410370"/>
            <a:ext cx="7904494" cy="786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ru-RU" sz="1800" b="1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Распределение </a:t>
            </a:r>
            <a:r>
              <a:rPr lang="ru-RU" sz="18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количества </a:t>
            </a:r>
            <a:r>
              <a:rPr lang="ru-RU" sz="1800" b="1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выявленных </a:t>
            </a:r>
            <a:r>
              <a:rPr lang="ru-RU" sz="18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РЭС с признаками нарушений </a:t>
            </a:r>
          </a:p>
          <a:p>
            <a:pPr algn="ctr">
              <a:spcBef>
                <a:spcPct val="0"/>
              </a:spcBef>
            </a:pPr>
            <a:r>
              <a:rPr lang="ru-RU" sz="18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основных </a:t>
            </a:r>
            <a:r>
              <a:rPr lang="ru-RU" sz="1800" b="1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операторов связи </a:t>
            </a:r>
            <a:r>
              <a:rPr lang="ru-RU" sz="18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по федеральным округам</a:t>
            </a:r>
            <a:r>
              <a:rPr lang="en-US" sz="18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8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в 2015 году</a:t>
            </a:r>
            <a:endParaRPr lang="en-US" sz="1800" b="1" dirty="0" smtClean="0">
              <a:solidFill>
                <a:schemeClr val="tx2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ru-RU" sz="1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по </a:t>
            </a:r>
            <a:r>
              <a:rPr lang="ru-RU" sz="1800" b="1" dirty="0">
                <a:solidFill>
                  <a:schemeClr val="tx2"/>
                </a:solidFill>
                <a:latin typeface="Arial Narrow" panose="020B0606020202030204" pitchFamily="34" charset="0"/>
              </a:rPr>
              <a:t>состоянию на </a:t>
            </a:r>
            <a:r>
              <a:rPr lang="en-US" sz="1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31</a:t>
            </a:r>
            <a:r>
              <a:rPr lang="ru-RU" sz="1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.0</a:t>
            </a:r>
            <a:r>
              <a:rPr lang="en-US" sz="1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7</a:t>
            </a:r>
            <a:r>
              <a:rPr lang="ru-RU" sz="1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.2015</a:t>
            </a:r>
            <a:endParaRPr lang="en-US" sz="1800" b="1" dirty="0" smtClean="0">
              <a:solidFill>
                <a:schemeClr val="tx2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76456" y="6309320"/>
            <a:ext cx="224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 </a:t>
            </a:r>
            <a:endParaRPr lang="ru-RU" sz="1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335561"/>
              </p:ext>
            </p:extLst>
          </p:nvPr>
        </p:nvGraphicFramePr>
        <p:xfrm>
          <a:off x="745347" y="1268760"/>
          <a:ext cx="7931109" cy="22881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595432"/>
                <a:gridCol w="1309734"/>
                <a:gridCol w="1413324"/>
                <a:gridCol w="1570359"/>
                <a:gridCol w="2042260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Федеральный округ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ОАО "МТС"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ПАО "МегаФон"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ПАО "ВымпелКом"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ООО "Т2 Мобайл"</a:t>
                      </a:r>
                    </a:p>
                  </a:txBody>
                  <a:tcPr marL="7620" marR="7620" marT="7620" marB="0" anchor="ctr"/>
                </a:tc>
              </a:tr>
              <a:tr h="208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ЦФО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808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545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567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50</a:t>
                      </a:r>
                    </a:p>
                  </a:txBody>
                  <a:tcPr marL="7620" marR="7620" marT="7620" marB="0" anchor="ctr"/>
                </a:tc>
              </a:tr>
              <a:tr h="208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СЗФО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444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621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36</a:t>
                      </a:r>
                    </a:p>
                  </a:txBody>
                  <a:tcPr marL="7620" marR="7620" marT="7620" marB="0" anchor="ctr"/>
                </a:tc>
              </a:tr>
              <a:tr h="208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ЮФО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588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</a:tr>
              <a:tr h="208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СКФО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190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</a:tr>
              <a:tr h="208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ПФО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933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695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630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281</a:t>
                      </a:r>
                    </a:p>
                  </a:txBody>
                  <a:tcPr marL="7620" marR="7620" marT="7620" marB="0" anchor="ctr"/>
                </a:tc>
              </a:tr>
              <a:tr h="1817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УрФО</a:t>
                      </a:r>
                      <a:endParaRPr lang="ru-RU" sz="1200" b="1" i="0" u="none" strike="noStrike" dirty="0">
                        <a:solidFill>
                          <a:srgbClr val="1F497D"/>
                        </a:solidFill>
                        <a:effectLst/>
                        <a:latin typeface="Arial Narrow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59</a:t>
                      </a:r>
                    </a:p>
                  </a:txBody>
                  <a:tcPr marL="7620" marR="7620" marT="7620" marB="0" anchor="ctr"/>
                </a:tc>
              </a:tr>
              <a:tr h="208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СФО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403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81</a:t>
                      </a:r>
                    </a:p>
                  </a:txBody>
                  <a:tcPr marL="7620" marR="7620" marT="7620" marB="0" anchor="ctr"/>
                </a:tc>
              </a:tr>
              <a:tr h="208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ДФО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737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473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36</a:t>
                      </a:r>
                    </a:p>
                  </a:txBody>
                  <a:tcPr marL="7620" marR="7620" marT="7620" marB="0" anchor="ctr"/>
                </a:tc>
              </a:tr>
              <a:tr h="208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ИТОГО: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3700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4029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2845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559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846224"/>
              </p:ext>
            </p:extLst>
          </p:nvPr>
        </p:nvGraphicFramePr>
        <p:xfrm>
          <a:off x="-180528" y="4005064"/>
          <a:ext cx="9588197" cy="2707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773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Soft\Pictures\Лого-мини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66" y="520440"/>
            <a:ext cx="532296" cy="53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406405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Распределение выявленных не разрешенных для использования РЭС основных операторов </a:t>
            </a:r>
            <a:r>
              <a:rPr lang="ru-RU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связи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в 2015 году по состоянию на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31</a:t>
            </a:r>
            <a:r>
              <a:rPr lang="ru-RU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.0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7</a:t>
            </a:r>
            <a:r>
              <a:rPr lang="ru-RU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.2015</a:t>
            </a:r>
            <a:endParaRPr lang="ru-RU" b="1" dirty="0">
              <a:solidFill>
                <a:schemeClr val="tx2"/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145955"/>
              </p:ext>
            </p:extLst>
          </p:nvPr>
        </p:nvGraphicFramePr>
        <p:xfrm>
          <a:off x="76199" y="3789040"/>
          <a:ext cx="9067801" cy="272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627390"/>
              </p:ext>
            </p:extLst>
          </p:nvPr>
        </p:nvGraphicFramePr>
        <p:xfrm>
          <a:off x="666041" y="1060377"/>
          <a:ext cx="7938407" cy="2728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342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Soft\Pictures\Лого-мини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51" y="433959"/>
            <a:ext cx="532296" cy="53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771962" y="371108"/>
            <a:ext cx="7904494" cy="70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ru-RU" sz="1800" b="1" dirty="0" smtClean="0">
                <a:solidFill>
                  <a:srgbClr val="2C4B78"/>
                </a:solidFill>
                <a:latin typeface="Arial Narrow" panose="020B0606020202030204" pitchFamily="34" charset="0"/>
                <a:ea typeface="+mj-ea"/>
                <a:cs typeface="+mj-cs"/>
              </a:rPr>
              <a:t>Сведения </a:t>
            </a:r>
            <a:r>
              <a:rPr lang="ru-RU" sz="1800" b="1" dirty="0">
                <a:solidFill>
                  <a:srgbClr val="2C4B78"/>
                </a:solidFill>
                <a:latin typeface="Arial Narrow" panose="020B0606020202030204" pitchFamily="34" charset="0"/>
                <a:ea typeface="+mj-ea"/>
                <a:cs typeface="+mj-cs"/>
              </a:rPr>
              <a:t/>
            </a:r>
            <a:br>
              <a:rPr lang="ru-RU" sz="1800" b="1" dirty="0">
                <a:solidFill>
                  <a:srgbClr val="2C4B78"/>
                </a:solidFill>
                <a:latin typeface="Arial Narrow" panose="020B0606020202030204" pitchFamily="34" charset="0"/>
                <a:ea typeface="+mj-ea"/>
                <a:cs typeface="+mj-cs"/>
              </a:rPr>
            </a:br>
            <a:r>
              <a:rPr lang="ru-RU" sz="1800" b="1" dirty="0" smtClean="0">
                <a:solidFill>
                  <a:srgbClr val="2C4B78"/>
                </a:solidFill>
                <a:latin typeface="Arial Narrow" panose="020B0606020202030204" pitchFamily="34" charset="0"/>
                <a:ea typeface="+mj-ea"/>
                <a:cs typeface="+mj-cs"/>
              </a:rPr>
              <a:t>о </a:t>
            </a:r>
            <a:r>
              <a:rPr lang="ru-RU" sz="1800" b="1" dirty="0" smtClean="0">
                <a:solidFill>
                  <a:srgbClr val="2C4B78"/>
                </a:solidFill>
                <a:latin typeface="Arial Narrow" panose="020B0606020202030204" pitchFamily="34" charset="0"/>
              </a:rPr>
              <a:t>выявленных нарушениях </a:t>
            </a:r>
            <a:r>
              <a:rPr lang="ru-RU" sz="1800" b="1" dirty="0">
                <a:solidFill>
                  <a:srgbClr val="2C4B78"/>
                </a:solidFill>
                <a:latin typeface="Arial Narrow" panose="020B0606020202030204" pitchFamily="34" charset="0"/>
              </a:rPr>
              <a:t>использования радиочастотного спектра </a:t>
            </a:r>
            <a:r>
              <a:rPr lang="ru-RU" sz="1800" b="1" dirty="0" smtClean="0">
                <a:solidFill>
                  <a:srgbClr val="2C4B78"/>
                </a:solidFill>
                <a:latin typeface="Arial Narrow" panose="020B0606020202030204" pitchFamily="34" charset="0"/>
              </a:rPr>
              <a:t>у основных операторов связи и принятых мерах в 2015 году по </a:t>
            </a:r>
            <a:r>
              <a:rPr lang="ru-RU" sz="1800" b="1" dirty="0">
                <a:solidFill>
                  <a:srgbClr val="2C4B78"/>
                </a:solidFill>
                <a:latin typeface="Arial Narrow" panose="020B0606020202030204" pitchFamily="34" charset="0"/>
              </a:rPr>
              <a:t>состоянию на </a:t>
            </a:r>
            <a:r>
              <a:rPr lang="en-US" sz="1800" b="1" dirty="0" smtClean="0">
                <a:solidFill>
                  <a:srgbClr val="2C4B78"/>
                </a:solidFill>
                <a:latin typeface="Arial Narrow" panose="020B0606020202030204" pitchFamily="34" charset="0"/>
              </a:rPr>
              <a:t>31</a:t>
            </a:r>
            <a:r>
              <a:rPr lang="ru-RU" sz="1800" b="1" dirty="0" smtClean="0">
                <a:solidFill>
                  <a:srgbClr val="2C4B78"/>
                </a:solidFill>
                <a:latin typeface="Arial Narrow" panose="020B0606020202030204" pitchFamily="34" charset="0"/>
              </a:rPr>
              <a:t>.0</a:t>
            </a:r>
            <a:r>
              <a:rPr lang="en-US" sz="1800" b="1" dirty="0" smtClean="0">
                <a:solidFill>
                  <a:srgbClr val="2C4B78"/>
                </a:solidFill>
                <a:latin typeface="Arial Narrow" panose="020B0606020202030204" pitchFamily="34" charset="0"/>
              </a:rPr>
              <a:t>7</a:t>
            </a:r>
            <a:r>
              <a:rPr lang="ru-RU" sz="1800" b="1" smtClean="0">
                <a:solidFill>
                  <a:srgbClr val="2C4B78"/>
                </a:solidFill>
                <a:latin typeface="Arial Narrow" panose="020B0606020202030204" pitchFamily="34" charset="0"/>
              </a:rPr>
              <a:t>.2015</a:t>
            </a:r>
            <a:endParaRPr lang="en-US" sz="1800" b="1" dirty="0" smtClean="0">
              <a:solidFill>
                <a:srgbClr val="2C4B78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137963"/>
              </p:ext>
            </p:extLst>
          </p:nvPr>
        </p:nvGraphicFramePr>
        <p:xfrm>
          <a:off x="683568" y="1268760"/>
          <a:ext cx="7992888" cy="22109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664296"/>
                <a:gridCol w="1008112"/>
                <a:gridCol w="1080120"/>
                <a:gridCol w="1296144"/>
                <a:gridCol w="1152128"/>
                <a:gridCol w="792088"/>
              </a:tblGrid>
              <a:tr h="489783"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ПАО </a:t>
                      </a:r>
                      <a:r>
                        <a:rPr lang="ru-RU" sz="12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"МТС"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ОАО "МегаФон"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ПАО </a:t>
                      </a:r>
                      <a:r>
                        <a:rPr lang="ru-RU" sz="12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"ВымпелКом"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ООО "Т2 Мобайл"</a:t>
                      </a: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</a:tr>
              <a:tr h="349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Количество выявленных РЭС c признаками нарушений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3355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2401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517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9424</a:t>
                      </a:r>
                    </a:p>
                  </a:txBody>
                  <a:tcPr marL="9525" marR="9525" marT="9525" marB="0" anchor="ctr"/>
                </a:tc>
              </a:tr>
              <a:tr h="349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200" b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т.ч. количество выявленных </a:t>
                      </a:r>
                      <a:r>
                        <a:rPr lang="ru-RU" sz="1200" b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не разрешенных </a:t>
                      </a:r>
                      <a:r>
                        <a:rPr lang="ru-RU" sz="1200" b="0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для использования РЭС 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2506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2550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1604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6909</a:t>
                      </a:r>
                    </a:p>
                  </a:txBody>
                  <a:tcPr marL="9525" marR="9525" marT="9525" marB="0" anchor="ctr"/>
                </a:tc>
              </a:tr>
              <a:tr h="349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Выдано предписаний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718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614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447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1844</a:t>
                      </a:r>
                    </a:p>
                  </a:txBody>
                  <a:tcPr marL="9525" marR="9525" marT="9525" marB="0" anchor="ctr"/>
                </a:tc>
              </a:tr>
              <a:tr h="283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Составлено протоколов об АП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6291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6479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3976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799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17545</a:t>
                      </a:r>
                    </a:p>
                  </a:txBody>
                  <a:tcPr marL="9525" marR="9525" marT="9525" marB="0" anchor="ctr"/>
                </a:tc>
              </a:tr>
              <a:tr h="337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Наложено штрафов </a:t>
                      </a:r>
                      <a:r>
                        <a:rPr lang="ru-RU" sz="1200" b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b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тыс.</a:t>
                      </a:r>
                      <a:r>
                        <a:rPr lang="ru-RU" sz="1200" b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рублей)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9438" marR="9438" marT="94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23 </a:t>
                      </a:r>
                      <a:r>
                        <a:rPr lang="ru-RU" sz="1200" b="0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851</a:t>
                      </a:r>
                      <a:endParaRPr lang="ru-RU" sz="1200" b="0" i="0" u="none" strike="noStrike" dirty="0">
                        <a:solidFill>
                          <a:srgbClr val="1F497D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23 </a:t>
                      </a:r>
                      <a:r>
                        <a:rPr lang="ru-RU" sz="1200" b="0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817</a:t>
                      </a:r>
                      <a:endParaRPr lang="ru-RU" sz="1200" b="0" i="0" u="none" strike="noStrike" dirty="0">
                        <a:solidFill>
                          <a:srgbClr val="1F497D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16 </a:t>
                      </a:r>
                      <a:r>
                        <a:rPr lang="ru-RU" sz="1200" b="0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928</a:t>
                      </a:r>
                      <a:endParaRPr lang="ru-RU" sz="1200" b="0" i="0" u="none" strike="noStrike" dirty="0">
                        <a:solidFill>
                          <a:srgbClr val="1F497D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396</a:t>
                      </a:r>
                      <a:endParaRPr lang="ru-RU" sz="1200" b="0" i="0" u="none" strike="noStrike" dirty="0">
                        <a:solidFill>
                          <a:srgbClr val="1F497D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67 </a:t>
                      </a:r>
                      <a:r>
                        <a:rPr lang="ru-RU" sz="1200" b="0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Arial Narrow"/>
                        </a:rPr>
                        <a:t>994</a:t>
                      </a:r>
                      <a:endParaRPr lang="ru-RU" sz="1200" b="0" i="0" u="none" strike="noStrike" dirty="0">
                        <a:solidFill>
                          <a:srgbClr val="1F497D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651081"/>
              </p:ext>
            </p:extLst>
          </p:nvPr>
        </p:nvGraphicFramePr>
        <p:xfrm>
          <a:off x="971600" y="3645024"/>
          <a:ext cx="7162800" cy="290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261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F5EF949-C7F2-468C-8C07-FCD819F733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266</Words>
  <Application>Microsoft Office PowerPoint</Application>
  <PresentationFormat>Экран (4:3)</PresentationFormat>
  <Paragraphs>148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2013-01-22T11:48:46Z</dcterms:created>
  <dcterms:modified xsi:type="dcterms:W3CDTF">2015-08-12T07:34:34Z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TC100851999990</vt:lpwstr>
  </property>
</Properties>
</file>