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8"/>
  </p:notesMasterIdLst>
  <p:sldIdLst>
    <p:sldId id="297" r:id="rId2"/>
    <p:sldId id="286" r:id="rId3"/>
    <p:sldId id="292" r:id="rId4"/>
    <p:sldId id="287" r:id="rId5"/>
    <p:sldId id="290" r:id="rId6"/>
    <p:sldId id="291" r:id="rId7"/>
    <p:sldId id="293" r:id="rId8"/>
    <p:sldId id="294" r:id="rId9"/>
    <p:sldId id="272" r:id="rId10"/>
    <p:sldId id="276" r:id="rId11"/>
    <p:sldId id="299" r:id="rId12"/>
    <p:sldId id="295" r:id="rId13"/>
    <p:sldId id="298" r:id="rId14"/>
    <p:sldId id="282" r:id="rId15"/>
    <p:sldId id="296" r:id="rId16"/>
    <p:sldId id="300" r:id="rId17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336A"/>
    <a:srgbClr val="008EC0"/>
    <a:srgbClr val="0099CC"/>
    <a:srgbClr val="0168FF"/>
    <a:srgbClr val="006496"/>
    <a:srgbClr val="0F2C65"/>
    <a:srgbClr val="4051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2" autoAdjust="0"/>
    <p:restoredTop sz="94707" autoAdjust="0"/>
  </p:normalViewPr>
  <p:slideViewPr>
    <p:cSldViewPr>
      <p:cViewPr>
        <p:scale>
          <a:sx n="66" d="100"/>
          <a:sy n="66" d="100"/>
        </p:scale>
        <p:origin x="-2934" y="-10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1"/>
    </mc:Choice>
    <mc:Fallback>
      <c:style val="11"/>
    </mc:Fallback>
  </mc:AlternateContent>
  <c:chart>
    <c:autoTitleDeleted val="1"/>
    <c:view3D>
      <c:rotX val="40"/>
      <c:rotY val="160"/>
      <c:depthPercent val="10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650766746497937"/>
          <c:y val="0.10106957528785551"/>
          <c:w val="0.80584517354142948"/>
          <c:h val="0.8042891330624343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</c:dPt>
          <c:dPt>
            <c:idx val="1"/>
            <c:bubble3D val="0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-4.7812379027906651E-2"/>
                  <c:y val="8.006806894359511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22380394179676794"/>
                  <c:y val="0.17677780004899671"/>
                </c:manualLayout>
              </c:layout>
              <c:spPr/>
              <c:txPr>
                <a:bodyPr rot="0" vert="horz"/>
                <a:lstStyle/>
                <a:p>
                  <a:pPr>
                    <a:defRPr sz="1600" kern="0" baseline="0"/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9266766794020492E-2"/>
                  <c:y val="1.2322311104632215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 rot="0" vert="horz"/>
              <a:lstStyle/>
              <a:p>
                <a:pPr>
                  <a:defRPr sz="1600"/>
                </a:pPr>
                <a:endParaRPr lang="ru-RU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до 30 лет</c:v>
                </c:pt>
                <c:pt idx="1">
                  <c:v>от 30 до 40 лет</c:v>
                </c:pt>
                <c:pt idx="2">
                  <c:v>старше 40 лет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0.38000000000000006</c:v>
                </c:pt>
                <c:pt idx="1">
                  <c:v>0.55000000000000004</c:v>
                </c:pt>
                <c:pt idx="2">
                  <c:v>7.0000000000000021E-2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024624082241101"/>
          <c:y val="0.16505428103443742"/>
          <c:w val="0.83032232125736838"/>
          <c:h val="0.629212550439249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Федеральные округа</c:v>
                </c:pt>
              </c:strCache>
            </c:strRef>
          </c:tx>
          <c:invertIfNegative val="0"/>
          <c:dPt>
            <c:idx val="4"/>
            <c:invertIfNegative val="0"/>
            <c:bubble3D val="0"/>
            <c:spPr>
              <a:solidFill>
                <a:schemeClr val="accent5"/>
              </a:solidFill>
            </c:spPr>
          </c:dPt>
          <c:dPt>
            <c:idx val="7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0"/>
                  <c:y val="2.5713134552581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1421838177533401E-3"/>
                  <c:y val="1.6070709095363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9.4265514532600181E-3"/>
                  <c:y val="2.24989927335086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6.2843676355066212E-3"/>
                  <c:y val="1.6070709095363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2568735271013357E-2"/>
                  <c:y val="1.6070709095363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8853102906520033E-2"/>
                  <c:y val="1.28565672762906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Лист1!$A$2:$A$9</c:f>
              <c:strCache>
                <c:ptCount val="8"/>
                <c:pt idx="0">
                  <c:v>СКФО</c:v>
                </c:pt>
                <c:pt idx="1">
                  <c:v>ДФО</c:v>
                </c:pt>
                <c:pt idx="2">
                  <c:v>ПФО</c:v>
                </c:pt>
                <c:pt idx="3">
                  <c:v>ЮФО</c:v>
                </c:pt>
                <c:pt idx="4">
                  <c:v>УФО</c:v>
                </c:pt>
                <c:pt idx="5">
                  <c:v>ЦФО</c:v>
                </c:pt>
                <c:pt idx="6">
                  <c:v>СЗФО</c:v>
                </c:pt>
                <c:pt idx="7">
                  <c:v>СФО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38.5</c:v>
                </c:pt>
                <c:pt idx="1">
                  <c:v>40.1</c:v>
                </c:pt>
                <c:pt idx="2">
                  <c:v>44.1</c:v>
                </c:pt>
                <c:pt idx="3">
                  <c:v>44.6</c:v>
                </c:pt>
                <c:pt idx="4">
                  <c:v>44.6</c:v>
                </c:pt>
                <c:pt idx="5">
                  <c:v>45.2</c:v>
                </c:pt>
                <c:pt idx="6">
                  <c:v>49.3</c:v>
                </c:pt>
                <c:pt idx="7">
                  <c:v>51.3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4649600"/>
        <c:axId val="34648064"/>
      </c:barChart>
      <c:valAx>
        <c:axId val="34648064"/>
        <c:scaling>
          <c:orientation val="minMax"/>
          <c:min val="30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34649600"/>
        <c:crosses val="autoZero"/>
        <c:crossBetween val="between"/>
      </c:valAx>
      <c:catAx>
        <c:axId val="34649600"/>
        <c:scaling>
          <c:orientation val="minMax"/>
        </c:scaling>
        <c:delete val="0"/>
        <c:axPos val="b"/>
        <c:majorTickMark val="out"/>
        <c:minorTickMark val="none"/>
        <c:tickLblPos val="nextTo"/>
        <c:crossAx val="3464806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29C06D-C554-4405-8619-953D9254387A}" type="doc">
      <dgm:prSet loTypeId="urn:microsoft.com/office/officeart/2005/8/layout/chevron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3CBCF709-316F-442F-8D0F-37B697A369E5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46A554AB-0455-43E4-BB36-893FA0331FCD}" type="parTrans" cxnId="{29655856-4272-4297-A6C7-51AF167C0B85}">
      <dgm:prSet/>
      <dgm:spPr/>
      <dgm:t>
        <a:bodyPr/>
        <a:lstStyle/>
        <a:p>
          <a:endParaRPr lang="ru-RU"/>
        </a:p>
      </dgm:t>
    </dgm:pt>
    <dgm:pt modelId="{E915C0DE-D0C5-4099-AE06-763B55B0CA85}" type="sibTrans" cxnId="{29655856-4272-4297-A6C7-51AF167C0B85}">
      <dgm:prSet/>
      <dgm:spPr/>
      <dgm:t>
        <a:bodyPr/>
        <a:lstStyle/>
        <a:p>
          <a:endParaRPr lang="ru-RU"/>
        </a:p>
      </dgm:t>
    </dgm:pt>
    <dgm:pt modelId="{882746EA-6F06-4772-9587-92CA57F9B7CB}">
      <dgm:prSet phldrT="[Текст]"/>
      <dgm:spPr/>
      <dgm:t>
        <a:bodyPr/>
        <a:lstStyle/>
        <a:p>
          <a:r>
            <a:rPr lang="ru-RU" dirty="0" smtClean="0"/>
            <a:t>Федеральный закон от 27 мая 2003 г. № 58-ФЗ «О системе государственной службы Российской Федерации»</a:t>
          </a:r>
          <a:endParaRPr lang="ru-RU" dirty="0"/>
        </a:p>
      </dgm:t>
    </dgm:pt>
    <dgm:pt modelId="{F185CA24-1A0E-4358-961B-448C79B367E5}" type="parTrans" cxnId="{FD2FD7AF-2136-49B9-B1D6-D44598AAEFBA}">
      <dgm:prSet/>
      <dgm:spPr/>
      <dgm:t>
        <a:bodyPr/>
        <a:lstStyle/>
        <a:p>
          <a:endParaRPr lang="ru-RU"/>
        </a:p>
      </dgm:t>
    </dgm:pt>
    <dgm:pt modelId="{48480A8C-76A1-473D-B529-E66AA5DD0655}" type="sibTrans" cxnId="{FD2FD7AF-2136-49B9-B1D6-D44598AAEFBA}">
      <dgm:prSet/>
      <dgm:spPr/>
      <dgm:t>
        <a:bodyPr/>
        <a:lstStyle/>
        <a:p>
          <a:endParaRPr lang="ru-RU"/>
        </a:p>
      </dgm:t>
    </dgm:pt>
    <dgm:pt modelId="{0F3ACF0A-CEB3-4D53-84AB-78479D48929E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C19FB71D-D0D9-49B9-939C-3926D15D7AEC}" type="parTrans" cxnId="{01ECB6E5-AA6F-4433-81C5-14614FEF5674}">
      <dgm:prSet/>
      <dgm:spPr/>
      <dgm:t>
        <a:bodyPr/>
        <a:lstStyle/>
        <a:p>
          <a:endParaRPr lang="ru-RU"/>
        </a:p>
      </dgm:t>
    </dgm:pt>
    <dgm:pt modelId="{C9A931B9-A184-43FB-809E-3CBF8CECDD7D}" type="sibTrans" cxnId="{01ECB6E5-AA6F-4433-81C5-14614FEF5674}">
      <dgm:prSet/>
      <dgm:spPr/>
      <dgm:t>
        <a:bodyPr/>
        <a:lstStyle/>
        <a:p>
          <a:endParaRPr lang="ru-RU"/>
        </a:p>
      </dgm:t>
    </dgm:pt>
    <dgm:pt modelId="{1363FC32-987E-4888-A5F6-4D3A2709ADCB}">
      <dgm:prSet phldrT="[Текст]"/>
      <dgm:spPr/>
      <dgm:t>
        <a:bodyPr/>
        <a:lstStyle/>
        <a:p>
          <a:r>
            <a:rPr lang="ru-RU" dirty="0" smtClean="0"/>
            <a:t>Федеральный закон от 27 июля 2004 г. № 79-ФЗ «О государственной гражданской службе Российской Федерации»</a:t>
          </a:r>
          <a:endParaRPr lang="ru-RU" dirty="0"/>
        </a:p>
      </dgm:t>
    </dgm:pt>
    <dgm:pt modelId="{21FD7CEB-B1D6-4D8B-A952-A55B6B15AFE0}" type="parTrans" cxnId="{7D122305-FB59-4D1E-958A-FFC905F35BCF}">
      <dgm:prSet/>
      <dgm:spPr/>
      <dgm:t>
        <a:bodyPr/>
        <a:lstStyle/>
        <a:p>
          <a:endParaRPr lang="ru-RU"/>
        </a:p>
      </dgm:t>
    </dgm:pt>
    <dgm:pt modelId="{6797EEF8-F793-4657-86C3-66D643737124}" type="sibTrans" cxnId="{7D122305-FB59-4D1E-958A-FFC905F35BCF}">
      <dgm:prSet/>
      <dgm:spPr/>
      <dgm:t>
        <a:bodyPr/>
        <a:lstStyle/>
        <a:p>
          <a:endParaRPr lang="ru-RU"/>
        </a:p>
      </dgm:t>
    </dgm:pt>
    <dgm:pt modelId="{EBAA7030-F7D4-4306-A8FD-039AD82FD11D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FF36014C-AB9C-4F26-B675-2E073761D4E0}" type="parTrans" cxnId="{9315B092-D856-434C-A742-AE42158D53A4}">
      <dgm:prSet/>
      <dgm:spPr/>
      <dgm:t>
        <a:bodyPr/>
        <a:lstStyle/>
        <a:p>
          <a:endParaRPr lang="ru-RU"/>
        </a:p>
      </dgm:t>
    </dgm:pt>
    <dgm:pt modelId="{1E71C612-B965-4A83-BB24-3871813959B9}" type="sibTrans" cxnId="{9315B092-D856-434C-A742-AE42158D53A4}">
      <dgm:prSet/>
      <dgm:spPr/>
      <dgm:t>
        <a:bodyPr/>
        <a:lstStyle/>
        <a:p>
          <a:endParaRPr lang="ru-RU"/>
        </a:p>
      </dgm:t>
    </dgm:pt>
    <dgm:pt modelId="{8DF66377-5726-4114-A984-EFA32916A410}">
      <dgm:prSet phldrT="[Текст]"/>
      <dgm:spPr/>
      <dgm:t>
        <a:bodyPr/>
        <a:lstStyle/>
        <a:p>
          <a:r>
            <a:rPr lang="ru-RU" dirty="0" smtClean="0"/>
            <a:t>Подзаконные нормативные правовые акты – постановления Правительства Российской Федерации, ведомственные акты</a:t>
          </a:r>
          <a:endParaRPr lang="ru-RU" dirty="0"/>
        </a:p>
      </dgm:t>
    </dgm:pt>
    <dgm:pt modelId="{EF1E5096-4D2C-4760-BE4F-38FDBB3738F6}" type="parTrans" cxnId="{63039924-D0E4-4FB8-A06F-A55C7347B3CF}">
      <dgm:prSet/>
      <dgm:spPr/>
      <dgm:t>
        <a:bodyPr/>
        <a:lstStyle/>
        <a:p>
          <a:endParaRPr lang="ru-RU"/>
        </a:p>
      </dgm:t>
    </dgm:pt>
    <dgm:pt modelId="{7C653986-FCEE-4625-ABD3-DB7F1830FCBC}" type="sibTrans" cxnId="{63039924-D0E4-4FB8-A06F-A55C7347B3CF}">
      <dgm:prSet/>
      <dgm:spPr/>
      <dgm:t>
        <a:bodyPr/>
        <a:lstStyle/>
        <a:p>
          <a:endParaRPr lang="ru-RU"/>
        </a:p>
      </dgm:t>
    </dgm:pt>
    <dgm:pt modelId="{120D59AC-E95F-4707-91A2-21084E6436F5}">
      <dgm:prSet phldrT="[Текст]"/>
      <dgm:spPr/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3A0BDC52-43C8-458C-8B21-BFF92754234A}" type="parTrans" cxnId="{0D022599-B956-473C-AE3E-3CFD9CD0659B}">
      <dgm:prSet/>
      <dgm:spPr/>
      <dgm:t>
        <a:bodyPr/>
        <a:lstStyle/>
        <a:p>
          <a:endParaRPr lang="ru-RU"/>
        </a:p>
      </dgm:t>
    </dgm:pt>
    <dgm:pt modelId="{9F506B27-4275-4886-80CE-77DECEA5F75E}" type="sibTrans" cxnId="{0D022599-B956-473C-AE3E-3CFD9CD0659B}">
      <dgm:prSet/>
      <dgm:spPr/>
      <dgm:t>
        <a:bodyPr/>
        <a:lstStyle/>
        <a:p>
          <a:endParaRPr lang="ru-RU"/>
        </a:p>
      </dgm:t>
    </dgm:pt>
    <dgm:pt modelId="{63291A6C-FC46-4AA7-87EE-4F5A0B811722}">
      <dgm:prSet/>
      <dgm:spPr/>
      <dgm:t>
        <a:bodyPr/>
        <a:lstStyle/>
        <a:p>
          <a:r>
            <a:rPr lang="ru-RU" dirty="0" smtClean="0"/>
            <a:t>Указ Президента Российской Федерации от 25 июля 2006 г. № 763 «О денежном содержании федеральных государственных гражданских служащих</a:t>
          </a:r>
          <a:endParaRPr lang="ru-RU" dirty="0"/>
        </a:p>
      </dgm:t>
    </dgm:pt>
    <dgm:pt modelId="{9F903BEE-C903-4B6B-A96B-7F58986A3898}" type="parTrans" cxnId="{318A1364-6F9A-4EE7-A1C3-A20AF2CB8199}">
      <dgm:prSet/>
      <dgm:spPr/>
      <dgm:t>
        <a:bodyPr/>
        <a:lstStyle/>
        <a:p>
          <a:endParaRPr lang="ru-RU"/>
        </a:p>
      </dgm:t>
    </dgm:pt>
    <dgm:pt modelId="{8532A15A-E357-4A3B-8BC5-3FD839BE6FEB}" type="sibTrans" cxnId="{318A1364-6F9A-4EE7-A1C3-A20AF2CB8199}">
      <dgm:prSet/>
      <dgm:spPr/>
      <dgm:t>
        <a:bodyPr/>
        <a:lstStyle/>
        <a:p>
          <a:endParaRPr lang="ru-RU"/>
        </a:p>
      </dgm:t>
    </dgm:pt>
    <dgm:pt modelId="{C0DD018D-3771-4706-9DC1-DB8CE00137E3}">
      <dgm:prSet phldrT="[Текст]"/>
      <dgm:spPr/>
      <dgm:t>
        <a:bodyPr/>
        <a:lstStyle/>
        <a:p>
          <a:endParaRPr lang="ru-RU" dirty="0"/>
        </a:p>
      </dgm:t>
    </dgm:pt>
    <dgm:pt modelId="{AED396F0-398B-4ABC-BA1F-B4491BDC5840}" type="parTrans" cxnId="{45EFEC82-D383-41DF-960B-6CBF1D338D10}">
      <dgm:prSet/>
      <dgm:spPr/>
      <dgm:t>
        <a:bodyPr/>
        <a:lstStyle/>
        <a:p>
          <a:endParaRPr lang="ru-RU"/>
        </a:p>
      </dgm:t>
    </dgm:pt>
    <dgm:pt modelId="{48062C2F-68B5-4DEC-B90E-8F48D31AD221}" type="sibTrans" cxnId="{45EFEC82-D383-41DF-960B-6CBF1D338D10}">
      <dgm:prSet/>
      <dgm:spPr/>
      <dgm:t>
        <a:bodyPr/>
        <a:lstStyle/>
        <a:p>
          <a:endParaRPr lang="ru-RU"/>
        </a:p>
      </dgm:t>
    </dgm:pt>
    <dgm:pt modelId="{0CABCFBC-407C-4D2C-AAD0-CA04E8EEF6CE}">
      <dgm:prSet/>
      <dgm:spPr/>
      <dgm:t>
        <a:bodyPr/>
        <a:lstStyle/>
        <a:p>
          <a:r>
            <a:rPr lang="ru-RU" dirty="0" smtClean="0"/>
            <a:t>Федеральный закон от 25 декабря 2008 г. № 273-ФЗ «О противодействии коррупции»</a:t>
          </a:r>
          <a:endParaRPr lang="ru-RU" dirty="0"/>
        </a:p>
      </dgm:t>
    </dgm:pt>
    <dgm:pt modelId="{4A221C89-E84C-49E2-AAE1-63B9DEFB86B2}" type="parTrans" cxnId="{7A9CC76B-E2D9-4CE6-A7B7-9DF49538BAE7}">
      <dgm:prSet/>
      <dgm:spPr/>
      <dgm:t>
        <a:bodyPr/>
        <a:lstStyle/>
        <a:p>
          <a:endParaRPr lang="ru-RU"/>
        </a:p>
      </dgm:t>
    </dgm:pt>
    <dgm:pt modelId="{88DFE1A4-4D4B-4625-B6D5-FD9DA3AB59CD}" type="sibTrans" cxnId="{7A9CC76B-E2D9-4CE6-A7B7-9DF49538BAE7}">
      <dgm:prSet/>
      <dgm:spPr/>
      <dgm:t>
        <a:bodyPr/>
        <a:lstStyle/>
        <a:p>
          <a:endParaRPr lang="ru-RU"/>
        </a:p>
      </dgm:t>
    </dgm:pt>
    <dgm:pt modelId="{7504CD02-CAD3-401A-A7CE-E61B1DB54061}" type="pres">
      <dgm:prSet presAssocID="{3029C06D-C554-4405-8619-953D9254387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2455F07-0681-4001-9A9D-38D24070F6B2}" type="pres">
      <dgm:prSet presAssocID="{3CBCF709-316F-442F-8D0F-37B697A369E5}" presName="composite" presStyleCnt="0"/>
      <dgm:spPr/>
    </dgm:pt>
    <dgm:pt modelId="{F043EF62-0CAD-4203-87BF-E1601D564404}" type="pres">
      <dgm:prSet presAssocID="{3CBCF709-316F-442F-8D0F-37B697A369E5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E40F0A-1100-4D8F-857D-05E0A1C1372D}" type="pres">
      <dgm:prSet presAssocID="{3CBCF709-316F-442F-8D0F-37B697A369E5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2BC510-0740-4B15-A977-079BC3A9B45B}" type="pres">
      <dgm:prSet presAssocID="{E915C0DE-D0C5-4099-AE06-763B55B0CA85}" presName="sp" presStyleCnt="0"/>
      <dgm:spPr/>
    </dgm:pt>
    <dgm:pt modelId="{6D3195F1-8053-474A-91F1-A0FD4610D2CB}" type="pres">
      <dgm:prSet presAssocID="{0F3ACF0A-CEB3-4D53-84AB-78479D48929E}" presName="composite" presStyleCnt="0"/>
      <dgm:spPr/>
    </dgm:pt>
    <dgm:pt modelId="{381C113E-0069-4FA3-B0D9-8AA1FB15546B}" type="pres">
      <dgm:prSet presAssocID="{0F3ACF0A-CEB3-4D53-84AB-78479D48929E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D6B112-E81E-43D2-A79C-DBAD3A1ACD40}" type="pres">
      <dgm:prSet presAssocID="{0F3ACF0A-CEB3-4D53-84AB-78479D48929E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2C67C8-32AB-488F-867B-5F42D5391181}" type="pres">
      <dgm:prSet presAssocID="{C9A931B9-A184-43FB-809E-3CBF8CECDD7D}" presName="sp" presStyleCnt="0"/>
      <dgm:spPr/>
    </dgm:pt>
    <dgm:pt modelId="{98ADD23F-76AB-4F63-BCF3-649B14A5FDFF}" type="pres">
      <dgm:prSet presAssocID="{EBAA7030-F7D4-4306-A8FD-039AD82FD11D}" presName="composite" presStyleCnt="0"/>
      <dgm:spPr/>
    </dgm:pt>
    <dgm:pt modelId="{9FACB344-9CF6-4F2E-B606-5041C16E9C2A}" type="pres">
      <dgm:prSet presAssocID="{EBAA7030-F7D4-4306-A8FD-039AD82FD11D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83289D-8A27-4700-8721-815408FBC048}" type="pres">
      <dgm:prSet presAssocID="{EBAA7030-F7D4-4306-A8FD-039AD82FD11D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802113-D8D4-4A3F-A03E-8BB5EFBEA965}" type="pres">
      <dgm:prSet presAssocID="{1E71C612-B965-4A83-BB24-3871813959B9}" presName="sp" presStyleCnt="0"/>
      <dgm:spPr/>
    </dgm:pt>
    <dgm:pt modelId="{DA6F481F-48B9-4B4D-90BA-C075FDE19FDE}" type="pres">
      <dgm:prSet presAssocID="{120D59AC-E95F-4707-91A2-21084E6436F5}" presName="composite" presStyleCnt="0"/>
      <dgm:spPr/>
    </dgm:pt>
    <dgm:pt modelId="{4BDDF114-D0AD-416F-ABC2-BAD43882EEFF}" type="pres">
      <dgm:prSet presAssocID="{120D59AC-E95F-4707-91A2-21084E6436F5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837F65-FDDD-4ECE-AB63-407CE74B484E}" type="pres">
      <dgm:prSet presAssocID="{120D59AC-E95F-4707-91A2-21084E6436F5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22DFEB-5DB9-453F-9A01-2E3934B43A99}" type="pres">
      <dgm:prSet presAssocID="{9F506B27-4275-4886-80CE-77DECEA5F75E}" presName="sp" presStyleCnt="0"/>
      <dgm:spPr/>
    </dgm:pt>
    <dgm:pt modelId="{5E6E3E73-9D77-47C5-98FD-E6101CCE9FAB}" type="pres">
      <dgm:prSet presAssocID="{C0DD018D-3771-4706-9DC1-DB8CE00137E3}" presName="composite" presStyleCnt="0"/>
      <dgm:spPr/>
    </dgm:pt>
    <dgm:pt modelId="{2E3CE880-E3F8-4842-B3F7-280A77A0A867}" type="pres">
      <dgm:prSet presAssocID="{C0DD018D-3771-4706-9DC1-DB8CE00137E3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9FD527-4544-4EBB-A0B6-7464B042276B}" type="pres">
      <dgm:prSet presAssocID="{C0DD018D-3771-4706-9DC1-DB8CE00137E3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A9CC76B-E2D9-4CE6-A7B7-9DF49538BAE7}" srcId="{120D59AC-E95F-4707-91A2-21084E6436F5}" destId="{0CABCFBC-407C-4D2C-AAD0-CA04E8EEF6CE}" srcOrd="0" destOrd="0" parTransId="{4A221C89-E84C-49E2-AAE1-63B9DEFB86B2}" sibTransId="{88DFE1A4-4D4B-4625-B6D5-FD9DA3AB59CD}"/>
    <dgm:cxn modelId="{318A1364-6F9A-4EE7-A1C3-A20AF2CB8199}" srcId="{EBAA7030-F7D4-4306-A8FD-039AD82FD11D}" destId="{63291A6C-FC46-4AA7-87EE-4F5A0B811722}" srcOrd="0" destOrd="0" parTransId="{9F903BEE-C903-4B6B-A96B-7F58986A3898}" sibTransId="{8532A15A-E357-4A3B-8BC5-3FD839BE6FEB}"/>
    <dgm:cxn modelId="{00664888-AF64-428C-9731-041E7DB7ECC5}" type="presOf" srcId="{63291A6C-FC46-4AA7-87EE-4F5A0B811722}" destId="{9083289D-8A27-4700-8721-815408FBC048}" srcOrd="0" destOrd="0" presId="urn:microsoft.com/office/officeart/2005/8/layout/chevron2"/>
    <dgm:cxn modelId="{FD2FD7AF-2136-49B9-B1D6-D44598AAEFBA}" srcId="{3CBCF709-316F-442F-8D0F-37B697A369E5}" destId="{882746EA-6F06-4772-9587-92CA57F9B7CB}" srcOrd="0" destOrd="0" parTransId="{F185CA24-1A0E-4358-961B-448C79B367E5}" sibTransId="{48480A8C-76A1-473D-B529-E66AA5DD0655}"/>
    <dgm:cxn modelId="{45EFEC82-D383-41DF-960B-6CBF1D338D10}" srcId="{3029C06D-C554-4405-8619-953D9254387A}" destId="{C0DD018D-3771-4706-9DC1-DB8CE00137E3}" srcOrd="4" destOrd="0" parTransId="{AED396F0-398B-4ABC-BA1F-B4491BDC5840}" sibTransId="{48062C2F-68B5-4DEC-B90E-8F48D31AD221}"/>
    <dgm:cxn modelId="{C921D26D-0724-4167-A0BD-BB58A29BAB5C}" type="presOf" srcId="{882746EA-6F06-4772-9587-92CA57F9B7CB}" destId="{5CE40F0A-1100-4D8F-857D-05E0A1C1372D}" srcOrd="0" destOrd="0" presId="urn:microsoft.com/office/officeart/2005/8/layout/chevron2"/>
    <dgm:cxn modelId="{F4C91CC1-EC28-46EC-AF02-73560F156437}" type="presOf" srcId="{0CABCFBC-407C-4D2C-AAD0-CA04E8EEF6CE}" destId="{76837F65-FDDD-4ECE-AB63-407CE74B484E}" srcOrd="0" destOrd="0" presId="urn:microsoft.com/office/officeart/2005/8/layout/chevron2"/>
    <dgm:cxn modelId="{63039924-D0E4-4FB8-A06F-A55C7347B3CF}" srcId="{C0DD018D-3771-4706-9DC1-DB8CE00137E3}" destId="{8DF66377-5726-4114-A984-EFA32916A410}" srcOrd="0" destOrd="0" parTransId="{EF1E5096-4D2C-4760-BE4F-38FDBB3738F6}" sibTransId="{7C653986-FCEE-4625-ABD3-DB7F1830FCBC}"/>
    <dgm:cxn modelId="{0D022599-B956-473C-AE3E-3CFD9CD0659B}" srcId="{3029C06D-C554-4405-8619-953D9254387A}" destId="{120D59AC-E95F-4707-91A2-21084E6436F5}" srcOrd="3" destOrd="0" parTransId="{3A0BDC52-43C8-458C-8B21-BFF92754234A}" sibTransId="{9F506B27-4275-4886-80CE-77DECEA5F75E}"/>
    <dgm:cxn modelId="{3508CAB1-2E3B-442C-8098-EC0784F3F168}" type="presOf" srcId="{8DF66377-5726-4114-A984-EFA32916A410}" destId="{319FD527-4544-4EBB-A0B6-7464B042276B}" srcOrd="0" destOrd="0" presId="urn:microsoft.com/office/officeart/2005/8/layout/chevron2"/>
    <dgm:cxn modelId="{01ECB6E5-AA6F-4433-81C5-14614FEF5674}" srcId="{3029C06D-C554-4405-8619-953D9254387A}" destId="{0F3ACF0A-CEB3-4D53-84AB-78479D48929E}" srcOrd="1" destOrd="0" parTransId="{C19FB71D-D0D9-49B9-939C-3926D15D7AEC}" sibTransId="{C9A931B9-A184-43FB-809E-3CBF8CECDD7D}"/>
    <dgm:cxn modelId="{29655856-4272-4297-A6C7-51AF167C0B85}" srcId="{3029C06D-C554-4405-8619-953D9254387A}" destId="{3CBCF709-316F-442F-8D0F-37B697A369E5}" srcOrd="0" destOrd="0" parTransId="{46A554AB-0455-43E4-BB36-893FA0331FCD}" sibTransId="{E915C0DE-D0C5-4099-AE06-763B55B0CA85}"/>
    <dgm:cxn modelId="{B8B4E0F0-B4D9-4533-BECF-C8B4DA58D178}" type="presOf" srcId="{1363FC32-987E-4888-A5F6-4D3A2709ADCB}" destId="{68D6B112-E81E-43D2-A79C-DBAD3A1ACD40}" srcOrd="0" destOrd="0" presId="urn:microsoft.com/office/officeart/2005/8/layout/chevron2"/>
    <dgm:cxn modelId="{45169973-7C89-48B7-B0C7-863C23670EBA}" type="presOf" srcId="{C0DD018D-3771-4706-9DC1-DB8CE00137E3}" destId="{2E3CE880-E3F8-4842-B3F7-280A77A0A867}" srcOrd="0" destOrd="0" presId="urn:microsoft.com/office/officeart/2005/8/layout/chevron2"/>
    <dgm:cxn modelId="{9315B092-D856-434C-A742-AE42158D53A4}" srcId="{3029C06D-C554-4405-8619-953D9254387A}" destId="{EBAA7030-F7D4-4306-A8FD-039AD82FD11D}" srcOrd="2" destOrd="0" parTransId="{FF36014C-AB9C-4F26-B675-2E073761D4E0}" sibTransId="{1E71C612-B965-4A83-BB24-3871813959B9}"/>
    <dgm:cxn modelId="{C7CAC386-AF6E-45C0-9725-506DFD1E9448}" type="presOf" srcId="{3029C06D-C554-4405-8619-953D9254387A}" destId="{7504CD02-CAD3-401A-A7CE-E61B1DB54061}" srcOrd="0" destOrd="0" presId="urn:microsoft.com/office/officeart/2005/8/layout/chevron2"/>
    <dgm:cxn modelId="{E813463F-41B5-4C43-9B17-65882590B021}" type="presOf" srcId="{EBAA7030-F7D4-4306-A8FD-039AD82FD11D}" destId="{9FACB344-9CF6-4F2E-B606-5041C16E9C2A}" srcOrd="0" destOrd="0" presId="urn:microsoft.com/office/officeart/2005/8/layout/chevron2"/>
    <dgm:cxn modelId="{FFC6192C-D9CC-4FEB-9AEE-C04DF771D2D6}" type="presOf" srcId="{3CBCF709-316F-442F-8D0F-37B697A369E5}" destId="{F043EF62-0CAD-4203-87BF-E1601D564404}" srcOrd="0" destOrd="0" presId="urn:microsoft.com/office/officeart/2005/8/layout/chevron2"/>
    <dgm:cxn modelId="{7D122305-FB59-4D1E-958A-FFC905F35BCF}" srcId="{0F3ACF0A-CEB3-4D53-84AB-78479D48929E}" destId="{1363FC32-987E-4888-A5F6-4D3A2709ADCB}" srcOrd="0" destOrd="0" parTransId="{21FD7CEB-B1D6-4D8B-A952-A55B6B15AFE0}" sibTransId="{6797EEF8-F793-4657-86C3-66D643737124}"/>
    <dgm:cxn modelId="{68E9BEBF-BF97-46D9-B744-A278958AE7FE}" type="presOf" srcId="{0F3ACF0A-CEB3-4D53-84AB-78479D48929E}" destId="{381C113E-0069-4FA3-B0D9-8AA1FB15546B}" srcOrd="0" destOrd="0" presId="urn:microsoft.com/office/officeart/2005/8/layout/chevron2"/>
    <dgm:cxn modelId="{E01AFE83-5E73-4E5B-8D12-C55BDF8740DD}" type="presOf" srcId="{120D59AC-E95F-4707-91A2-21084E6436F5}" destId="{4BDDF114-D0AD-416F-ABC2-BAD43882EEFF}" srcOrd="0" destOrd="0" presId="urn:microsoft.com/office/officeart/2005/8/layout/chevron2"/>
    <dgm:cxn modelId="{58B1FE7B-52DF-4199-97BE-4F4CAB8FEFAB}" type="presParOf" srcId="{7504CD02-CAD3-401A-A7CE-E61B1DB54061}" destId="{92455F07-0681-4001-9A9D-38D24070F6B2}" srcOrd="0" destOrd="0" presId="urn:microsoft.com/office/officeart/2005/8/layout/chevron2"/>
    <dgm:cxn modelId="{E9BAA969-40C2-40D3-A81C-A32F51B4484E}" type="presParOf" srcId="{92455F07-0681-4001-9A9D-38D24070F6B2}" destId="{F043EF62-0CAD-4203-87BF-E1601D564404}" srcOrd="0" destOrd="0" presId="urn:microsoft.com/office/officeart/2005/8/layout/chevron2"/>
    <dgm:cxn modelId="{863B84F3-7FAF-4920-8830-9E7BAA755D8A}" type="presParOf" srcId="{92455F07-0681-4001-9A9D-38D24070F6B2}" destId="{5CE40F0A-1100-4D8F-857D-05E0A1C1372D}" srcOrd="1" destOrd="0" presId="urn:microsoft.com/office/officeart/2005/8/layout/chevron2"/>
    <dgm:cxn modelId="{F2C2CE06-E0CC-4EDE-BB0A-B0E65B715514}" type="presParOf" srcId="{7504CD02-CAD3-401A-A7CE-E61B1DB54061}" destId="{692BC510-0740-4B15-A977-079BC3A9B45B}" srcOrd="1" destOrd="0" presId="urn:microsoft.com/office/officeart/2005/8/layout/chevron2"/>
    <dgm:cxn modelId="{028EFAAF-8DB6-4B33-AC07-84268848FAFC}" type="presParOf" srcId="{7504CD02-CAD3-401A-A7CE-E61B1DB54061}" destId="{6D3195F1-8053-474A-91F1-A0FD4610D2CB}" srcOrd="2" destOrd="0" presId="urn:microsoft.com/office/officeart/2005/8/layout/chevron2"/>
    <dgm:cxn modelId="{A4459E34-549E-4061-B816-02FF6F2B7589}" type="presParOf" srcId="{6D3195F1-8053-474A-91F1-A0FD4610D2CB}" destId="{381C113E-0069-4FA3-B0D9-8AA1FB15546B}" srcOrd="0" destOrd="0" presId="urn:microsoft.com/office/officeart/2005/8/layout/chevron2"/>
    <dgm:cxn modelId="{3A84AAB0-F989-4358-8C08-60B4AD18149F}" type="presParOf" srcId="{6D3195F1-8053-474A-91F1-A0FD4610D2CB}" destId="{68D6B112-E81E-43D2-A79C-DBAD3A1ACD40}" srcOrd="1" destOrd="0" presId="urn:microsoft.com/office/officeart/2005/8/layout/chevron2"/>
    <dgm:cxn modelId="{65CF6B07-552D-45C4-84E3-14F9E2CCE8D0}" type="presParOf" srcId="{7504CD02-CAD3-401A-A7CE-E61B1DB54061}" destId="{262C67C8-32AB-488F-867B-5F42D5391181}" srcOrd="3" destOrd="0" presId="urn:microsoft.com/office/officeart/2005/8/layout/chevron2"/>
    <dgm:cxn modelId="{DAB92F33-ADD3-4B90-B370-0F11B358D18B}" type="presParOf" srcId="{7504CD02-CAD3-401A-A7CE-E61B1DB54061}" destId="{98ADD23F-76AB-4F63-BCF3-649B14A5FDFF}" srcOrd="4" destOrd="0" presId="urn:microsoft.com/office/officeart/2005/8/layout/chevron2"/>
    <dgm:cxn modelId="{D37BFB04-6E7D-4479-82C8-DFA9865BB0DA}" type="presParOf" srcId="{98ADD23F-76AB-4F63-BCF3-649B14A5FDFF}" destId="{9FACB344-9CF6-4F2E-B606-5041C16E9C2A}" srcOrd="0" destOrd="0" presId="urn:microsoft.com/office/officeart/2005/8/layout/chevron2"/>
    <dgm:cxn modelId="{66E9960F-F808-4723-93DF-5843AF869C61}" type="presParOf" srcId="{98ADD23F-76AB-4F63-BCF3-649B14A5FDFF}" destId="{9083289D-8A27-4700-8721-815408FBC048}" srcOrd="1" destOrd="0" presId="urn:microsoft.com/office/officeart/2005/8/layout/chevron2"/>
    <dgm:cxn modelId="{277E3C3E-2D9E-4370-BE87-4E857AFDD3C8}" type="presParOf" srcId="{7504CD02-CAD3-401A-A7CE-E61B1DB54061}" destId="{F3802113-D8D4-4A3F-A03E-8BB5EFBEA965}" srcOrd="5" destOrd="0" presId="urn:microsoft.com/office/officeart/2005/8/layout/chevron2"/>
    <dgm:cxn modelId="{0B9781D5-3A0C-4544-9EF3-6206AACAF7A6}" type="presParOf" srcId="{7504CD02-CAD3-401A-A7CE-E61B1DB54061}" destId="{DA6F481F-48B9-4B4D-90BA-C075FDE19FDE}" srcOrd="6" destOrd="0" presId="urn:microsoft.com/office/officeart/2005/8/layout/chevron2"/>
    <dgm:cxn modelId="{859A9641-220E-4893-A894-58A0CD087544}" type="presParOf" srcId="{DA6F481F-48B9-4B4D-90BA-C075FDE19FDE}" destId="{4BDDF114-D0AD-416F-ABC2-BAD43882EEFF}" srcOrd="0" destOrd="0" presId="urn:microsoft.com/office/officeart/2005/8/layout/chevron2"/>
    <dgm:cxn modelId="{B88D70BC-7606-4276-A818-49EE815C9765}" type="presParOf" srcId="{DA6F481F-48B9-4B4D-90BA-C075FDE19FDE}" destId="{76837F65-FDDD-4ECE-AB63-407CE74B484E}" srcOrd="1" destOrd="0" presId="urn:microsoft.com/office/officeart/2005/8/layout/chevron2"/>
    <dgm:cxn modelId="{A9263482-E572-42FE-96D4-BFC02E70E008}" type="presParOf" srcId="{7504CD02-CAD3-401A-A7CE-E61B1DB54061}" destId="{2822DFEB-5DB9-453F-9A01-2E3934B43A99}" srcOrd="7" destOrd="0" presId="urn:microsoft.com/office/officeart/2005/8/layout/chevron2"/>
    <dgm:cxn modelId="{86F7733B-A8DE-4D43-A3B7-CAC7C13F65E4}" type="presParOf" srcId="{7504CD02-CAD3-401A-A7CE-E61B1DB54061}" destId="{5E6E3E73-9D77-47C5-98FD-E6101CCE9FAB}" srcOrd="8" destOrd="0" presId="urn:microsoft.com/office/officeart/2005/8/layout/chevron2"/>
    <dgm:cxn modelId="{29F93A13-919D-4FFD-B72D-BE8B385DBBB7}" type="presParOf" srcId="{5E6E3E73-9D77-47C5-98FD-E6101CCE9FAB}" destId="{2E3CE880-E3F8-4842-B3F7-280A77A0A867}" srcOrd="0" destOrd="0" presId="urn:microsoft.com/office/officeart/2005/8/layout/chevron2"/>
    <dgm:cxn modelId="{B836C609-A602-40EB-BE51-A0C748FD7365}" type="presParOf" srcId="{5E6E3E73-9D77-47C5-98FD-E6101CCE9FAB}" destId="{319FD527-4544-4EBB-A0B6-7464B042276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29C06D-C554-4405-8619-953D9254387A}" type="doc">
      <dgm:prSet loTypeId="urn:microsoft.com/office/officeart/2005/8/layout/chevron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3CBCF709-316F-442F-8D0F-37B697A369E5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46A554AB-0455-43E4-BB36-893FA0331FCD}" type="parTrans" cxnId="{29655856-4272-4297-A6C7-51AF167C0B85}">
      <dgm:prSet/>
      <dgm:spPr/>
      <dgm:t>
        <a:bodyPr/>
        <a:lstStyle/>
        <a:p>
          <a:endParaRPr lang="ru-RU"/>
        </a:p>
      </dgm:t>
    </dgm:pt>
    <dgm:pt modelId="{E915C0DE-D0C5-4099-AE06-763B55B0CA85}" type="sibTrans" cxnId="{29655856-4272-4297-A6C7-51AF167C0B85}">
      <dgm:prSet/>
      <dgm:spPr/>
      <dgm:t>
        <a:bodyPr/>
        <a:lstStyle/>
        <a:p>
          <a:endParaRPr lang="ru-RU"/>
        </a:p>
      </dgm:t>
    </dgm:pt>
    <dgm:pt modelId="{882746EA-6F06-4772-9587-92CA57F9B7CB}">
      <dgm:prSet phldrT="[Текст]"/>
      <dgm:spPr/>
      <dgm:t>
        <a:bodyPr/>
        <a:lstStyle/>
        <a:p>
          <a:r>
            <a:rPr lang="ru-RU" dirty="0" smtClean="0"/>
            <a:t>Ликвидация разбалансированности штатных расписаний ТО</a:t>
          </a:r>
          <a:endParaRPr lang="ru-RU" dirty="0"/>
        </a:p>
      </dgm:t>
    </dgm:pt>
    <dgm:pt modelId="{F185CA24-1A0E-4358-961B-448C79B367E5}" type="parTrans" cxnId="{FD2FD7AF-2136-49B9-B1D6-D44598AAEFBA}">
      <dgm:prSet/>
      <dgm:spPr/>
      <dgm:t>
        <a:bodyPr/>
        <a:lstStyle/>
        <a:p>
          <a:endParaRPr lang="ru-RU"/>
        </a:p>
      </dgm:t>
    </dgm:pt>
    <dgm:pt modelId="{48480A8C-76A1-473D-B529-E66AA5DD0655}" type="sibTrans" cxnId="{FD2FD7AF-2136-49B9-B1D6-D44598AAEFBA}">
      <dgm:prSet/>
      <dgm:spPr/>
      <dgm:t>
        <a:bodyPr/>
        <a:lstStyle/>
        <a:p>
          <a:endParaRPr lang="ru-RU"/>
        </a:p>
      </dgm:t>
    </dgm:pt>
    <dgm:pt modelId="{0F3ACF0A-CEB3-4D53-84AB-78479D48929E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C19FB71D-D0D9-49B9-939C-3926D15D7AEC}" type="parTrans" cxnId="{01ECB6E5-AA6F-4433-81C5-14614FEF5674}">
      <dgm:prSet/>
      <dgm:spPr/>
      <dgm:t>
        <a:bodyPr/>
        <a:lstStyle/>
        <a:p>
          <a:endParaRPr lang="ru-RU"/>
        </a:p>
      </dgm:t>
    </dgm:pt>
    <dgm:pt modelId="{C9A931B9-A184-43FB-809E-3CBF8CECDD7D}" type="sibTrans" cxnId="{01ECB6E5-AA6F-4433-81C5-14614FEF5674}">
      <dgm:prSet/>
      <dgm:spPr/>
      <dgm:t>
        <a:bodyPr/>
        <a:lstStyle/>
        <a:p>
          <a:endParaRPr lang="ru-RU"/>
        </a:p>
      </dgm:t>
    </dgm:pt>
    <dgm:pt modelId="{1363FC32-987E-4888-A5F6-4D3A2709ADCB}">
      <dgm:prSet phldrT="[Текст]"/>
      <dgm:spPr/>
      <dgm:t>
        <a:bodyPr/>
        <a:lstStyle/>
        <a:p>
          <a:r>
            <a:rPr lang="ru-RU" dirty="0" smtClean="0"/>
            <a:t>Увеличение штатной численности Службы</a:t>
          </a:r>
          <a:endParaRPr lang="ru-RU" dirty="0"/>
        </a:p>
      </dgm:t>
    </dgm:pt>
    <dgm:pt modelId="{21FD7CEB-B1D6-4D8B-A952-A55B6B15AFE0}" type="parTrans" cxnId="{7D122305-FB59-4D1E-958A-FFC905F35BCF}">
      <dgm:prSet/>
      <dgm:spPr/>
      <dgm:t>
        <a:bodyPr/>
        <a:lstStyle/>
        <a:p>
          <a:endParaRPr lang="ru-RU"/>
        </a:p>
      </dgm:t>
    </dgm:pt>
    <dgm:pt modelId="{6797EEF8-F793-4657-86C3-66D643737124}" type="sibTrans" cxnId="{7D122305-FB59-4D1E-958A-FFC905F35BCF}">
      <dgm:prSet/>
      <dgm:spPr/>
      <dgm:t>
        <a:bodyPr/>
        <a:lstStyle/>
        <a:p>
          <a:endParaRPr lang="ru-RU"/>
        </a:p>
      </dgm:t>
    </dgm:pt>
    <dgm:pt modelId="{EBAA7030-F7D4-4306-A8FD-039AD82FD11D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FF36014C-AB9C-4F26-B675-2E073761D4E0}" type="parTrans" cxnId="{9315B092-D856-434C-A742-AE42158D53A4}">
      <dgm:prSet/>
      <dgm:spPr/>
      <dgm:t>
        <a:bodyPr/>
        <a:lstStyle/>
        <a:p>
          <a:endParaRPr lang="ru-RU"/>
        </a:p>
      </dgm:t>
    </dgm:pt>
    <dgm:pt modelId="{1E71C612-B965-4A83-BB24-3871813959B9}" type="sibTrans" cxnId="{9315B092-D856-434C-A742-AE42158D53A4}">
      <dgm:prSet/>
      <dgm:spPr/>
      <dgm:t>
        <a:bodyPr/>
        <a:lstStyle/>
        <a:p>
          <a:endParaRPr lang="ru-RU"/>
        </a:p>
      </dgm:t>
    </dgm:pt>
    <dgm:pt modelId="{120D59AC-E95F-4707-91A2-21084E6436F5}">
      <dgm:prSet phldrT="[Текст]"/>
      <dgm:spPr/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3A0BDC52-43C8-458C-8B21-BFF92754234A}" type="parTrans" cxnId="{0D022599-B956-473C-AE3E-3CFD9CD0659B}">
      <dgm:prSet/>
      <dgm:spPr/>
      <dgm:t>
        <a:bodyPr/>
        <a:lstStyle/>
        <a:p>
          <a:endParaRPr lang="ru-RU"/>
        </a:p>
      </dgm:t>
    </dgm:pt>
    <dgm:pt modelId="{9F506B27-4275-4886-80CE-77DECEA5F75E}" type="sibTrans" cxnId="{0D022599-B956-473C-AE3E-3CFD9CD0659B}">
      <dgm:prSet/>
      <dgm:spPr/>
      <dgm:t>
        <a:bodyPr/>
        <a:lstStyle/>
        <a:p>
          <a:endParaRPr lang="ru-RU"/>
        </a:p>
      </dgm:t>
    </dgm:pt>
    <dgm:pt modelId="{63291A6C-FC46-4AA7-87EE-4F5A0B811722}">
      <dgm:prSet/>
      <dgm:spPr/>
      <dgm:t>
        <a:bodyPr/>
        <a:lstStyle/>
        <a:p>
          <a:r>
            <a:rPr lang="ru-RU" dirty="0" smtClean="0"/>
            <a:t>Подготовка к переходу на трехуровневую систему квалификационных требований к должностям  гражданской службы</a:t>
          </a:r>
          <a:endParaRPr lang="ru-RU" dirty="0"/>
        </a:p>
      </dgm:t>
    </dgm:pt>
    <dgm:pt modelId="{9F903BEE-C903-4B6B-A96B-7F58986A3898}" type="parTrans" cxnId="{318A1364-6F9A-4EE7-A1C3-A20AF2CB8199}">
      <dgm:prSet/>
      <dgm:spPr/>
      <dgm:t>
        <a:bodyPr/>
        <a:lstStyle/>
        <a:p>
          <a:endParaRPr lang="ru-RU"/>
        </a:p>
      </dgm:t>
    </dgm:pt>
    <dgm:pt modelId="{8532A15A-E357-4A3B-8BC5-3FD839BE6FEB}" type="sibTrans" cxnId="{318A1364-6F9A-4EE7-A1C3-A20AF2CB8199}">
      <dgm:prSet/>
      <dgm:spPr/>
      <dgm:t>
        <a:bodyPr/>
        <a:lstStyle/>
        <a:p>
          <a:endParaRPr lang="ru-RU"/>
        </a:p>
      </dgm:t>
    </dgm:pt>
    <dgm:pt modelId="{0CABCFBC-407C-4D2C-AAD0-CA04E8EEF6CE}">
      <dgm:prSet/>
      <dgm:spPr/>
      <dgm:t>
        <a:bodyPr/>
        <a:lstStyle/>
        <a:p>
          <a:r>
            <a:rPr lang="ru-RU" dirty="0" smtClean="0"/>
            <a:t>Модернизация процесса формирования кадрового резерва Службы</a:t>
          </a:r>
          <a:endParaRPr lang="ru-RU" dirty="0"/>
        </a:p>
      </dgm:t>
    </dgm:pt>
    <dgm:pt modelId="{4A221C89-E84C-49E2-AAE1-63B9DEFB86B2}" type="parTrans" cxnId="{7A9CC76B-E2D9-4CE6-A7B7-9DF49538BAE7}">
      <dgm:prSet/>
      <dgm:spPr/>
      <dgm:t>
        <a:bodyPr/>
        <a:lstStyle/>
        <a:p>
          <a:endParaRPr lang="ru-RU"/>
        </a:p>
      </dgm:t>
    </dgm:pt>
    <dgm:pt modelId="{88DFE1A4-4D4B-4625-B6D5-FD9DA3AB59CD}" type="sibTrans" cxnId="{7A9CC76B-E2D9-4CE6-A7B7-9DF49538BAE7}">
      <dgm:prSet/>
      <dgm:spPr/>
      <dgm:t>
        <a:bodyPr/>
        <a:lstStyle/>
        <a:p>
          <a:endParaRPr lang="ru-RU"/>
        </a:p>
      </dgm:t>
    </dgm:pt>
    <dgm:pt modelId="{7504CD02-CAD3-401A-A7CE-E61B1DB54061}" type="pres">
      <dgm:prSet presAssocID="{3029C06D-C554-4405-8619-953D9254387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2455F07-0681-4001-9A9D-38D24070F6B2}" type="pres">
      <dgm:prSet presAssocID="{3CBCF709-316F-442F-8D0F-37B697A369E5}" presName="composite" presStyleCnt="0"/>
      <dgm:spPr/>
    </dgm:pt>
    <dgm:pt modelId="{F043EF62-0CAD-4203-87BF-E1601D564404}" type="pres">
      <dgm:prSet presAssocID="{3CBCF709-316F-442F-8D0F-37B697A369E5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E40F0A-1100-4D8F-857D-05E0A1C1372D}" type="pres">
      <dgm:prSet presAssocID="{3CBCF709-316F-442F-8D0F-37B697A369E5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2BC510-0740-4B15-A977-079BC3A9B45B}" type="pres">
      <dgm:prSet presAssocID="{E915C0DE-D0C5-4099-AE06-763B55B0CA85}" presName="sp" presStyleCnt="0"/>
      <dgm:spPr/>
    </dgm:pt>
    <dgm:pt modelId="{6D3195F1-8053-474A-91F1-A0FD4610D2CB}" type="pres">
      <dgm:prSet presAssocID="{0F3ACF0A-CEB3-4D53-84AB-78479D48929E}" presName="composite" presStyleCnt="0"/>
      <dgm:spPr/>
    </dgm:pt>
    <dgm:pt modelId="{381C113E-0069-4FA3-B0D9-8AA1FB15546B}" type="pres">
      <dgm:prSet presAssocID="{0F3ACF0A-CEB3-4D53-84AB-78479D48929E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D6B112-E81E-43D2-A79C-DBAD3A1ACD40}" type="pres">
      <dgm:prSet presAssocID="{0F3ACF0A-CEB3-4D53-84AB-78479D48929E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2C67C8-32AB-488F-867B-5F42D5391181}" type="pres">
      <dgm:prSet presAssocID="{C9A931B9-A184-43FB-809E-3CBF8CECDD7D}" presName="sp" presStyleCnt="0"/>
      <dgm:spPr/>
    </dgm:pt>
    <dgm:pt modelId="{98ADD23F-76AB-4F63-BCF3-649B14A5FDFF}" type="pres">
      <dgm:prSet presAssocID="{EBAA7030-F7D4-4306-A8FD-039AD82FD11D}" presName="composite" presStyleCnt="0"/>
      <dgm:spPr/>
    </dgm:pt>
    <dgm:pt modelId="{9FACB344-9CF6-4F2E-B606-5041C16E9C2A}" type="pres">
      <dgm:prSet presAssocID="{EBAA7030-F7D4-4306-A8FD-039AD82FD11D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83289D-8A27-4700-8721-815408FBC048}" type="pres">
      <dgm:prSet presAssocID="{EBAA7030-F7D4-4306-A8FD-039AD82FD11D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802113-D8D4-4A3F-A03E-8BB5EFBEA965}" type="pres">
      <dgm:prSet presAssocID="{1E71C612-B965-4A83-BB24-3871813959B9}" presName="sp" presStyleCnt="0"/>
      <dgm:spPr/>
    </dgm:pt>
    <dgm:pt modelId="{DA6F481F-48B9-4B4D-90BA-C075FDE19FDE}" type="pres">
      <dgm:prSet presAssocID="{120D59AC-E95F-4707-91A2-21084E6436F5}" presName="composite" presStyleCnt="0"/>
      <dgm:spPr/>
    </dgm:pt>
    <dgm:pt modelId="{4BDDF114-D0AD-416F-ABC2-BAD43882EEFF}" type="pres">
      <dgm:prSet presAssocID="{120D59AC-E95F-4707-91A2-21084E6436F5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837F65-FDDD-4ECE-AB63-407CE74B484E}" type="pres">
      <dgm:prSet presAssocID="{120D59AC-E95F-4707-91A2-21084E6436F5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A691E96-042B-42D6-AC4B-8BFFDAB60F5C}" type="presOf" srcId="{120D59AC-E95F-4707-91A2-21084E6436F5}" destId="{4BDDF114-D0AD-416F-ABC2-BAD43882EEFF}" srcOrd="0" destOrd="0" presId="urn:microsoft.com/office/officeart/2005/8/layout/chevron2"/>
    <dgm:cxn modelId="{7A9CC76B-E2D9-4CE6-A7B7-9DF49538BAE7}" srcId="{120D59AC-E95F-4707-91A2-21084E6436F5}" destId="{0CABCFBC-407C-4D2C-AAD0-CA04E8EEF6CE}" srcOrd="0" destOrd="0" parTransId="{4A221C89-E84C-49E2-AAE1-63B9DEFB86B2}" sibTransId="{88DFE1A4-4D4B-4625-B6D5-FD9DA3AB59CD}"/>
    <dgm:cxn modelId="{F9E74530-3BBD-4D56-BE73-2CF5F4A121E3}" type="presOf" srcId="{63291A6C-FC46-4AA7-87EE-4F5A0B811722}" destId="{9083289D-8A27-4700-8721-815408FBC048}" srcOrd="0" destOrd="0" presId="urn:microsoft.com/office/officeart/2005/8/layout/chevron2"/>
    <dgm:cxn modelId="{865A8904-2543-47CE-98DC-48D76CAF08A3}" type="presOf" srcId="{3CBCF709-316F-442F-8D0F-37B697A369E5}" destId="{F043EF62-0CAD-4203-87BF-E1601D564404}" srcOrd="0" destOrd="0" presId="urn:microsoft.com/office/officeart/2005/8/layout/chevron2"/>
    <dgm:cxn modelId="{318A1364-6F9A-4EE7-A1C3-A20AF2CB8199}" srcId="{EBAA7030-F7D4-4306-A8FD-039AD82FD11D}" destId="{63291A6C-FC46-4AA7-87EE-4F5A0B811722}" srcOrd="0" destOrd="0" parTransId="{9F903BEE-C903-4B6B-A96B-7F58986A3898}" sibTransId="{8532A15A-E357-4A3B-8BC5-3FD839BE6FEB}"/>
    <dgm:cxn modelId="{E023CC5A-871E-41FC-B571-03656B14B368}" type="presOf" srcId="{882746EA-6F06-4772-9587-92CA57F9B7CB}" destId="{5CE40F0A-1100-4D8F-857D-05E0A1C1372D}" srcOrd="0" destOrd="0" presId="urn:microsoft.com/office/officeart/2005/8/layout/chevron2"/>
    <dgm:cxn modelId="{F984FAFF-F9DD-4621-B34D-C760B61B7ACB}" type="presOf" srcId="{1363FC32-987E-4888-A5F6-4D3A2709ADCB}" destId="{68D6B112-E81E-43D2-A79C-DBAD3A1ACD40}" srcOrd="0" destOrd="0" presId="urn:microsoft.com/office/officeart/2005/8/layout/chevron2"/>
    <dgm:cxn modelId="{FD2FD7AF-2136-49B9-B1D6-D44598AAEFBA}" srcId="{3CBCF709-316F-442F-8D0F-37B697A369E5}" destId="{882746EA-6F06-4772-9587-92CA57F9B7CB}" srcOrd="0" destOrd="0" parTransId="{F185CA24-1A0E-4358-961B-448C79B367E5}" sibTransId="{48480A8C-76A1-473D-B529-E66AA5DD0655}"/>
    <dgm:cxn modelId="{0D022599-B956-473C-AE3E-3CFD9CD0659B}" srcId="{3029C06D-C554-4405-8619-953D9254387A}" destId="{120D59AC-E95F-4707-91A2-21084E6436F5}" srcOrd="3" destOrd="0" parTransId="{3A0BDC52-43C8-458C-8B21-BFF92754234A}" sibTransId="{9F506B27-4275-4886-80CE-77DECEA5F75E}"/>
    <dgm:cxn modelId="{01ECB6E5-AA6F-4433-81C5-14614FEF5674}" srcId="{3029C06D-C554-4405-8619-953D9254387A}" destId="{0F3ACF0A-CEB3-4D53-84AB-78479D48929E}" srcOrd="1" destOrd="0" parTransId="{C19FB71D-D0D9-49B9-939C-3926D15D7AEC}" sibTransId="{C9A931B9-A184-43FB-809E-3CBF8CECDD7D}"/>
    <dgm:cxn modelId="{29655856-4272-4297-A6C7-51AF167C0B85}" srcId="{3029C06D-C554-4405-8619-953D9254387A}" destId="{3CBCF709-316F-442F-8D0F-37B697A369E5}" srcOrd="0" destOrd="0" parTransId="{46A554AB-0455-43E4-BB36-893FA0331FCD}" sibTransId="{E915C0DE-D0C5-4099-AE06-763B55B0CA85}"/>
    <dgm:cxn modelId="{9315B092-D856-434C-A742-AE42158D53A4}" srcId="{3029C06D-C554-4405-8619-953D9254387A}" destId="{EBAA7030-F7D4-4306-A8FD-039AD82FD11D}" srcOrd="2" destOrd="0" parTransId="{FF36014C-AB9C-4F26-B675-2E073761D4E0}" sibTransId="{1E71C612-B965-4A83-BB24-3871813959B9}"/>
    <dgm:cxn modelId="{7E750E2C-2E47-4039-AD91-8D0DB4FB8749}" type="presOf" srcId="{3029C06D-C554-4405-8619-953D9254387A}" destId="{7504CD02-CAD3-401A-A7CE-E61B1DB54061}" srcOrd="0" destOrd="0" presId="urn:microsoft.com/office/officeart/2005/8/layout/chevron2"/>
    <dgm:cxn modelId="{31C57A8E-6BFC-4D3E-8939-63C0E18B7C14}" type="presOf" srcId="{0CABCFBC-407C-4D2C-AAD0-CA04E8EEF6CE}" destId="{76837F65-FDDD-4ECE-AB63-407CE74B484E}" srcOrd="0" destOrd="0" presId="urn:microsoft.com/office/officeart/2005/8/layout/chevron2"/>
    <dgm:cxn modelId="{C0F1E44C-243E-4F0E-8F86-4AE3D5AEC819}" type="presOf" srcId="{0F3ACF0A-CEB3-4D53-84AB-78479D48929E}" destId="{381C113E-0069-4FA3-B0D9-8AA1FB15546B}" srcOrd="0" destOrd="0" presId="urn:microsoft.com/office/officeart/2005/8/layout/chevron2"/>
    <dgm:cxn modelId="{5D38C8B9-6390-4161-BDBF-C47B3BD22F90}" type="presOf" srcId="{EBAA7030-F7D4-4306-A8FD-039AD82FD11D}" destId="{9FACB344-9CF6-4F2E-B606-5041C16E9C2A}" srcOrd="0" destOrd="0" presId="urn:microsoft.com/office/officeart/2005/8/layout/chevron2"/>
    <dgm:cxn modelId="{7D122305-FB59-4D1E-958A-FFC905F35BCF}" srcId="{0F3ACF0A-CEB3-4D53-84AB-78479D48929E}" destId="{1363FC32-987E-4888-A5F6-4D3A2709ADCB}" srcOrd="0" destOrd="0" parTransId="{21FD7CEB-B1D6-4D8B-A952-A55B6B15AFE0}" sibTransId="{6797EEF8-F793-4657-86C3-66D643737124}"/>
    <dgm:cxn modelId="{0E091E34-5793-4241-A5A6-92FCBF7F451A}" type="presParOf" srcId="{7504CD02-CAD3-401A-A7CE-E61B1DB54061}" destId="{92455F07-0681-4001-9A9D-38D24070F6B2}" srcOrd="0" destOrd="0" presId="urn:microsoft.com/office/officeart/2005/8/layout/chevron2"/>
    <dgm:cxn modelId="{23A4FB56-3E5D-438B-9521-BEBE0F906171}" type="presParOf" srcId="{92455F07-0681-4001-9A9D-38D24070F6B2}" destId="{F043EF62-0CAD-4203-87BF-E1601D564404}" srcOrd="0" destOrd="0" presId="urn:microsoft.com/office/officeart/2005/8/layout/chevron2"/>
    <dgm:cxn modelId="{109A700C-2DAC-4DDD-B9CF-AD724D4003C0}" type="presParOf" srcId="{92455F07-0681-4001-9A9D-38D24070F6B2}" destId="{5CE40F0A-1100-4D8F-857D-05E0A1C1372D}" srcOrd="1" destOrd="0" presId="urn:microsoft.com/office/officeart/2005/8/layout/chevron2"/>
    <dgm:cxn modelId="{40A8EF1C-5489-40DF-B8E3-56920DE479B5}" type="presParOf" srcId="{7504CD02-CAD3-401A-A7CE-E61B1DB54061}" destId="{692BC510-0740-4B15-A977-079BC3A9B45B}" srcOrd="1" destOrd="0" presId="urn:microsoft.com/office/officeart/2005/8/layout/chevron2"/>
    <dgm:cxn modelId="{BD82F541-31B9-43CA-9A0C-C788AD762E41}" type="presParOf" srcId="{7504CD02-CAD3-401A-A7CE-E61B1DB54061}" destId="{6D3195F1-8053-474A-91F1-A0FD4610D2CB}" srcOrd="2" destOrd="0" presId="urn:microsoft.com/office/officeart/2005/8/layout/chevron2"/>
    <dgm:cxn modelId="{FB883A0A-6FDC-4A83-B06B-8A4E6F4BCA8A}" type="presParOf" srcId="{6D3195F1-8053-474A-91F1-A0FD4610D2CB}" destId="{381C113E-0069-4FA3-B0D9-8AA1FB15546B}" srcOrd="0" destOrd="0" presId="urn:microsoft.com/office/officeart/2005/8/layout/chevron2"/>
    <dgm:cxn modelId="{98A51175-A600-434D-96EB-68800EF6B59A}" type="presParOf" srcId="{6D3195F1-8053-474A-91F1-A0FD4610D2CB}" destId="{68D6B112-E81E-43D2-A79C-DBAD3A1ACD40}" srcOrd="1" destOrd="0" presId="urn:microsoft.com/office/officeart/2005/8/layout/chevron2"/>
    <dgm:cxn modelId="{1BE8BFA3-7831-42D5-A000-8D026C6F8DCE}" type="presParOf" srcId="{7504CD02-CAD3-401A-A7CE-E61B1DB54061}" destId="{262C67C8-32AB-488F-867B-5F42D5391181}" srcOrd="3" destOrd="0" presId="urn:microsoft.com/office/officeart/2005/8/layout/chevron2"/>
    <dgm:cxn modelId="{EBA89F16-576F-4C99-9BDD-587ED8198DF8}" type="presParOf" srcId="{7504CD02-CAD3-401A-A7CE-E61B1DB54061}" destId="{98ADD23F-76AB-4F63-BCF3-649B14A5FDFF}" srcOrd="4" destOrd="0" presId="urn:microsoft.com/office/officeart/2005/8/layout/chevron2"/>
    <dgm:cxn modelId="{8C083E8B-1C19-4156-8262-9FE0E8DC164B}" type="presParOf" srcId="{98ADD23F-76AB-4F63-BCF3-649B14A5FDFF}" destId="{9FACB344-9CF6-4F2E-B606-5041C16E9C2A}" srcOrd="0" destOrd="0" presId="urn:microsoft.com/office/officeart/2005/8/layout/chevron2"/>
    <dgm:cxn modelId="{25375CAE-1FC9-40ED-868E-66DD4310A9FD}" type="presParOf" srcId="{98ADD23F-76AB-4F63-BCF3-649B14A5FDFF}" destId="{9083289D-8A27-4700-8721-815408FBC048}" srcOrd="1" destOrd="0" presId="urn:microsoft.com/office/officeart/2005/8/layout/chevron2"/>
    <dgm:cxn modelId="{4952DBA0-AECB-426D-B43D-284A6DBC0712}" type="presParOf" srcId="{7504CD02-CAD3-401A-A7CE-E61B1DB54061}" destId="{F3802113-D8D4-4A3F-A03E-8BB5EFBEA965}" srcOrd="5" destOrd="0" presId="urn:microsoft.com/office/officeart/2005/8/layout/chevron2"/>
    <dgm:cxn modelId="{FFD3F7CB-B06B-4BCF-8576-31944210B65D}" type="presParOf" srcId="{7504CD02-CAD3-401A-A7CE-E61B1DB54061}" destId="{DA6F481F-48B9-4B4D-90BA-C075FDE19FDE}" srcOrd="6" destOrd="0" presId="urn:microsoft.com/office/officeart/2005/8/layout/chevron2"/>
    <dgm:cxn modelId="{4FC64B37-1557-457B-81D6-F24BC35B3639}" type="presParOf" srcId="{DA6F481F-48B9-4B4D-90BA-C075FDE19FDE}" destId="{4BDDF114-D0AD-416F-ABC2-BAD43882EEFF}" srcOrd="0" destOrd="0" presId="urn:microsoft.com/office/officeart/2005/8/layout/chevron2"/>
    <dgm:cxn modelId="{808CB791-7852-4F8C-9127-15E8F5581EE3}" type="presParOf" srcId="{DA6F481F-48B9-4B4D-90BA-C075FDE19FDE}" destId="{76837F65-FDDD-4ECE-AB63-407CE74B484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029C06D-C554-4405-8619-953D9254387A}" type="doc">
      <dgm:prSet loTypeId="urn:microsoft.com/office/officeart/2005/8/layout/chevron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3CBCF709-316F-442F-8D0F-37B697A369E5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46A554AB-0455-43E4-BB36-893FA0331FCD}" type="parTrans" cxnId="{29655856-4272-4297-A6C7-51AF167C0B85}">
      <dgm:prSet/>
      <dgm:spPr/>
      <dgm:t>
        <a:bodyPr/>
        <a:lstStyle/>
        <a:p>
          <a:endParaRPr lang="ru-RU"/>
        </a:p>
      </dgm:t>
    </dgm:pt>
    <dgm:pt modelId="{E915C0DE-D0C5-4099-AE06-763B55B0CA85}" type="sibTrans" cxnId="{29655856-4272-4297-A6C7-51AF167C0B85}">
      <dgm:prSet/>
      <dgm:spPr/>
      <dgm:t>
        <a:bodyPr/>
        <a:lstStyle/>
        <a:p>
          <a:endParaRPr lang="ru-RU"/>
        </a:p>
      </dgm:t>
    </dgm:pt>
    <dgm:pt modelId="{882746EA-6F06-4772-9587-92CA57F9B7CB}">
      <dgm:prSet phldrT="[Текст]"/>
      <dgm:spPr/>
      <dgm:t>
        <a:bodyPr/>
        <a:lstStyle/>
        <a:p>
          <a:r>
            <a:rPr lang="ru-RU" dirty="0" smtClean="0"/>
            <a:t>Ликвидация разбалансированности штатных расписаний ТО</a:t>
          </a:r>
          <a:endParaRPr lang="ru-RU" dirty="0"/>
        </a:p>
      </dgm:t>
    </dgm:pt>
    <dgm:pt modelId="{F185CA24-1A0E-4358-961B-448C79B367E5}" type="parTrans" cxnId="{FD2FD7AF-2136-49B9-B1D6-D44598AAEFBA}">
      <dgm:prSet/>
      <dgm:spPr/>
      <dgm:t>
        <a:bodyPr/>
        <a:lstStyle/>
        <a:p>
          <a:endParaRPr lang="ru-RU"/>
        </a:p>
      </dgm:t>
    </dgm:pt>
    <dgm:pt modelId="{48480A8C-76A1-473D-B529-E66AA5DD0655}" type="sibTrans" cxnId="{FD2FD7AF-2136-49B9-B1D6-D44598AAEFBA}">
      <dgm:prSet/>
      <dgm:spPr/>
      <dgm:t>
        <a:bodyPr/>
        <a:lstStyle/>
        <a:p>
          <a:endParaRPr lang="ru-RU"/>
        </a:p>
      </dgm:t>
    </dgm:pt>
    <dgm:pt modelId="{0F3ACF0A-CEB3-4D53-84AB-78479D48929E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C19FB71D-D0D9-49B9-939C-3926D15D7AEC}" type="parTrans" cxnId="{01ECB6E5-AA6F-4433-81C5-14614FEF5674}">
      <dgm:prSet/>
      <dgm:spPr/>
      <dgm:t>
        <a:bodyPr/>
        <a:lstStyle/>
        <a:p>
          <a:endParaRPr lang="ru-RU"/>
        </a:p>
      </dgm:t>
    </dgm:pt>
    <dgm:pt modelId="{C9A931B9-A184-43FB-809E-3CBF8CECDD7D}" type="sibTrans" cxnId="{01ECB6E5-AA6F-4433-81C5-14614FEF5674}">
      <dgm:prSet/>
      <dgm:spPr/>
      <dgm:t>
        <a:bodyPr/>
        <a:lstStyle/>
        <a:p>
          <a:endParaRPr lang="ru-RU"/>
        </a:p>
      </dgm:t>
    </dgm:pt>
    <dgm:pt modelId="{1363FC32-987E-4888-A5F6-4D3A2709ADCB}">
      <dgm:prSet phldrT="[Текст]"/>
      <dgm:spPr/>
      <dgm:t>
        <a:bodyPr/>
        <a:lstStyle/>
        <a:p>
          <a:r>
            <a:rPr lang="ru-RU" dirty="0" smtClean="0"/>
            <a:t>Увеличение штатной численности Службы</a:t>
          </a:r>
          <a:endParaRPr lang="ru-RU" dirty="0"/>
        </a:p>
      </dgm:t>
    </dgm:pt>
    <dgm:pt modelId="{21FD7CEB-B1D6-4D8B-A952-A55B6B15AFE0}" type="parTrans" cxnId="{7D122305-FB59-4D1E-958A-FFC905F35BCF}">
      <dgm:prSet/>
      <dgm:spPr/>
      <dgm:t>
        <a:bodyPr/>
        <a:lstStyle/>
        <a:p>
          <a:endParaRPr lang="ru-RU"/>
        </a:p>
      </dgm:t>
    </dgm:pt>
    <dgm:pt modelId="{6797EEF8-F793-4657-86C3-66D643737124}" type="sibTrans" cxnId="{7D122305-FB59-4D1E-958A-FFC905F35BCF}">
      <dgm:prSet/>
      <dgm:spPr/>
      <dgm:t>
        <a:bodyPr/>
        <a:lstStyle/>
        <a:p>
          <a:endParaRPr lang="ru-RU"/>
        </a:p>
      </dgm:t>
    </dgm:pt>
    <dgm:pt modelId="{EBAA7030-F7D4-4306-A8FD-039AD82FD11D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FF36014C-AB9C-4F26-B675-2E073761D4E0}" type="parTrans" cxnId="{9315B092-D856-434C-A742-AE42158D53A4}">
      <dgm:prSet/>
      <dgm:spPr/>
      <dgm:t>
        <a:bodyPr/>
        <a:lstStyle/>
        <a:p>
          <a:endParaRPr lang="ru-RU"/>
        </a:p>
      </dgm:t>
    </dgm:pt>
    <dgm:pt modelId="{1E71C612-B965-4A83-BB24-3871813959B9}" type="sibTrans" cxnId="{9315B092-D856-434C-A742-AE42158D53A4}">
      <dgm:prSet/>
      <dgm:spPr/>
      <dgm:t>
        <a:bodyPr/>
        <a:lstStyle/>
        <a:p>
          <a:endParaRPr lang="ru-RU"/>
        </a:p>
      </dgm:t>
    </dgm:pt>
    <dgm:pt modelId="{120D59AC-E95F-4707-91A2-21084E6436F5}">
      <dgm:prSet phldrT="[Текст]"/>
      <dgm:spPr/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3A0BDC52-43C8-458C-8B21-BFF92754234A}" type="parTrans" cxnId="{0D022599-B956-473C-AE3E-3CFD9CD0659B}">
      <dgm:prSet/>
      <dgm:spPr/>
      <dgm:t>
        <a:bodyPr/>
        <a:lstStyle/>
        <a:p>
          <a:endParaRPr lang="ru-RU"/>
        </a:p>
      </dgm:t>
    </dgm:pt>
    <dgm:pt modelId="{9F506B27-4275-4886-80CE-77DECEA5F75E}" type="sibTrans" cxnId="{0D022599-B956-473C-AE3E-3CFD9CD0659B}">
      <dgm:prSet/>
      <dgm:spPr/>
      <dgm:t>
        <a:bodyPr/>
        <a:lstStyle/>
        <a:p>
          <a:endParaRPr lang="ru-RU"/>
        </a:p>
      </dgm:t>
    </dgm:pt>
    <dgm:pt modelId="{63291A6C-FC46-4AA7-87EE-4F5A0B811722}">
      <dgm:prSet/>
      <dgm:spPr/>
      <dgm:t>
        <a:bodyPr/>
        <a:lstStyle/>
        <a:p>
          <a:r>
            <a:rPr lang="ru-RU" dirty="0" smtClean="0"/>
            <a:t>Подготовка к переходу на трехуровневую систему квалификационных требований к должностям  гражданской службы</a:t>
          </a:r>
          <a:endParaRPr lang="ru-RU" dirty="0"/>
        </a:p>
      </dgm:t>
    </dgm:pt>
    <dgm:pt modelId="{9F903BEE-C903-4B6B-A96B-7F58986A3898}" type="parTrans" cxnId="{318A1364-6F9A-4EE7-A1C3-A20AF2CB8199}">
      <dgm:prSet/>
      <dgm:spPr/>
      <dgm:t>
        <a:bodyPr/>
        <a:lstStyle/>
        <a:p>
          <a:endParaRPr lang="ru-RU"/>
        </a:p>
      </dgm:t>
    </dgm:pt>
    <dgm:pt modelId="{8532A15A-E357-4A3B-8BC5-3FD839BE6FEB}" type="sibTrans" cxnId="{318A1364-6F9A-4EE7-A1C3-A20AF2CB8199}">
      <dgm:prSet/>
      <dgm:spPr/>
      <dgm:t>
        <a:bodyPr/>
        <a:lstStyle/>
        <a:p>
          <a:endParaRPr lang="ru-RU"/>
        </a:p>
      </dgm:t>
    </dgm:pt>
    <dgm:pt modelId="{0CABCFBC-407C-4D2C-AAD0-CA04E8EEF6CE}">
      <dgm:prSet/>
      <dgm:spPr/>
      <dgm:t>
        <a:bodyPr/>
        <a:lstStyle/>
        <a:p>
          <a:r>
            <a:rPr lang="ru-RU" b="1" dirty="0" smtClean="0"/>
            <a:t>Модернизация процесса формирования кадрового резерва Службы</a:t>
          </a:r>
          <a:endParaRPr lang="ru-RU" b="1" dirty="0"/>
        </a:p>
      </dgm:t>
    </dgm:pt>
    <dgm:pt modelId="{4A221C89-E84C-49E2-AAE1-63B9DEFB86B2}" type="parTrans" cxnId="{7A9CC76B-E2D9-4CE6-A7B7-9DF49538BAE7}">
      <dgm:prSet/>
      <dgm:spPr/>
      <dgm:t>
        <a:bodyPr/>
        <a:lstStyle/>
        <a:p>
          <a:endParaRPr lang="ru-RU"/>
        </a:p>
      </dgm:t>
    </dgm:pt>
    <dgm:pt modelId="{88DFE1A4-4D4B-4625-B6D5-FD9DA3AB59CD}" type="sibTrans" cxnId="{7A9CC76B-E2D9-4CE6-A7B7-9DF49538BAE7}">
      <dgm:prSet/>
      <dgm:spPr/>
      <dgm:t>
        <a:bodyPr/>
        <a:lstStyle/>
        <a:p>
          <a:endParaRPr lang="ru-RU"/>
        </a:p>
      </dgm:t>
    </dgm:pt>
    <dgm:pt modelId="{7504CD02-CAD3-401A-A7CE-E61B1DB54061}" type="pres">
      <dgm:prSet presAssocID="{3029C06D-C554-4405-8619-953D9254387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2455F07-0681-4001-9A9D-38D24070F6B2}" type="pres">
      <dgm:prSet presAssocID="{3CBCF709-316F-442F-8D0F-37B697A369E5}" presName="composite" presStyleCnt="0"/>
      <dgm:spPr/>
    </dgm:pt>
    <dgm:pt modelId="{F043EF62-0CAD-4203-87BF-E1601D564404}" type="pres">
      <dgm:prSet presAssocID="{3CBCF709-316F-442F-8D0F-37B697A369E5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E40F0A-1100-4D8F-857D-05E0A1C1372D}" type="pres">
      <dgm:prSet presAssocID="{3CBCF709-316F-442F-8D0F-37B697A369E5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2BC510-0740-4B15-A977-079BC3A9B45B}" type="pres">
      <dgm:prSet presAssocID="{E915C0DE-D0C5-4099-AE06-763B55B0CA85}" presName="sp" presStyleCnt="0"/>
      <dgm:spPr/>
    </dgm:pt>
    <dgm:pt modelId="{6D3195F1-8053-474A-91F1-A0FD4610D2CB}" type="pres">
      <dgm:prSet presAssocID="{0F3ACF0A-CEB3-4D53-84AB-78479D48929E}" presName="composite" presStyleCnt="0"/>
      <dgm:spPr/>
    </dgm:pt>
    <dgm:pt modelId="{381C113E-0069-4FA3-B0D9-8AA1FB15546B}" type="pres">
      <dgm:prSet presAssocID="{0F3ACF0A-CEB3-4D53-84AB-78479D48929E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D6B112-E81E-43D2-A79C-DBAD3A1ACD40}" type="pres">
      <dgm:prSet presAssocID="{0F3ACF0A-CEB3-4D53-84AB-78479D48929E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2C67C8-32AB-488F-867B-5F42D5391181}" type="pres">
      <dgm:prSet presAssocID="{C9A931B9-A184-43FB-809E-3CBF8CECDD7D}" presName="sp" presStyleCnt="0"/>
      <dgm:spPr/>
    </dgm:pt>
    <dgm:pt modelId="{98ADD23F-76AB-4F63-BCF3-649B14A5FDFF}" type="pres">
      <dgm:prSet presAssocID="{EBAA7030-F7D4-4306-A8FD-039AD82FD11D}" presName="composite" presStyleCnt="0"/>
      <dgm:spPr/>
    </dgm:pt>
    <dgm:pt modelId="{9FACB344-9CF6-4F2E-B606-5041C16E9C2A}" type="pres">
      <dgm:prSet presAssocID="{EBAA7030-F7D4-4306-A8FD-039AD82FD11D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83289D-8A27-4700-8721-815408FBC048}" type="pres">
      <dgm:prSet presAssocID="{EBAA7030-F7D4-4306-A8FD-039AD82FD11D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802113-D8D4-4A3F-A03E-8BB5EFBEA965}" type="pres">
      <dgm:prSet presAssocID="{1E71C612-B965-4A83-BB24-3871813959B9}" presName="sp" presStyleCnt="0"/>
      <dgm:spPr/>
    </dgm:pt>
    <dgm:pt modelId="{DA6F481F-48B9-4B4D-90BA-C075FDE19FDE}" type="pres">
      <dgm:prSet presAssocID="{120D59AC-E95F-4707-91A2-21084E6436F5}" presName="composite" presStyleCnt="0"/>
      <dgm:spPr/>
    </dgm:pt>
    <dgm:pt modelId="{4BDDF114-D0AD-416F-ABC2-BAD43882EEFF}" type="pres">
      <dgm:prSet presAssocID="{120D59AC-E95F-4707-91A2-21084E6436F5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837F65-FDDD-4ECE-AB63-407CE74B484E}" type="pres">
      <dgm:prSet presAssocID="{120D59AC-E95F-4707-91A2-21084E6436F5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A9CC76B-E2D9-4CE6-A7B7-9DF49538BAE7}" srcId="{120D59AC-E95F-4707-91A2-21084E6436F5}" destId="{0CABCFBC-407C-4D2C-AAD0-CA04E8EEF6CE}" srcOrd="0" destOrd="0" parTransId="{4A221C89-E84C-49E2-AAE1-63B9DEFB86B2}" sibTransId="{88DFE1A4-4D4B-4625-B6D5-FD9DA3AB59CD}"/>
    <dgm:cxn modelId="{318A1364-6F9A-4EE7-A1C3-A20AF2CB8199}" srcId="{EBAA7030-F7D4-4306-A8FD-039AD82FD11D}" destId="{63291A6C-FC46-4AA7-87EE-4F5A0B811722}" srcOrd="0" destOrd="0" parTransId="{9F903BEE-C903-4B6B-A96B-7F58986A3898}" sibTransId="{8532A15A-E357-4A3B-8BC5-3FD839BE6FEB}"/>
    <dgm:cxn modelId="{E71C5269-3615-41A9-96BE-4C4A0238A4CC}" type="presOf" srcId="{1363FC32-987E-4888-A5F6-4D3A2709ADCB}" destId="{68D6B112-E81E-43D2-A79C-DBAD3A1ACD40}" srcOrd="0" destOrd="0" presId="urn:microsoft.com/office/officeart/2005/8/layout/chevron2"/>
    <dgm:cxn modelId="{6EB0BF0B-222C-4571-8631-58AA81C1CD9D}" type="presOf" srcId="{120D59AC-E95F-4707-91A2-21084E6436F5}" destId="{4BDDF114-D0AD-416F-ABC2-BAD43882EEFF}" srcOrd="0" destOrd="0" presId="urn:microsoft.com/office/officeart/2005/8/layout/chevron2"/>
    <dgm:cxn modelId="{A90185FC-7E67-49FF-9C91-0FE403F46FB6}" type="presOf" srcId="{0F3ACF0A-CEB3-4D53-84AB-78479D48929E}" destId="{381C113E-0069-4FA3-B0D9-8AA1FB15546B}" srcOrd="0" destOrd="0" presId="urn:microsoft.com/office/officeart/2005/8/layout/chevron2"/>
    <dgm:cxn modelId="{0C6ACE63-DB23-494D-81B1-4769FE44FED9}" type="presOf" srcId="{63291A6C-FC46-4AA7-87EE-4F5A0B811722}" destId="{9083289D-8A27-4700-8721-815408FBC048}" srcOrd="0" destOrd="0" presId="urn:microsoft.com/office/officeart/2005/8/layout/chevron2"/>
    <dgm:cxn modelId="{FD2FD7AF-2136-49B9-B1D6-D44598AAEFBA}" srcId="{3CBCF709-316F-442F-8D0F-37B697A369E5}" destId="{882746EA-6F06-4772-9587-92CA57F9B7CB}" srcOrd="0" destOrd="0" parTransId="{F185CA24-1A0E-4358-961B-448C79B367E5}" sibTransId="{48480A8C-76A1-473D-B529-E66AA5DD0655}"/>
    <dgm:cxn modelId="{C19C20BD-D654-4FFA-90B2-CA803F0657E4}" type="presOf" srcId="{3029C06D-C554-4405-8619-953D9254387A}" destId="{7504CD02-CAD3-401A-A7CE-E61B1DB54061}" srcOrd="0" destOrd="0" presId="urn:microsoft.com/office/officeart/2005/8/layout/chevron2"/>
    <dgm:cxn modelId="{0D022599-B956-473C-AE3E-3CFD9CD0659B}" srcId="{3029C06D-C554-4405-8619-953D9254387A}" destId="{120D59AC-E95F-4707-91A2-21084E6436F5}" srcOrd="3" destOrd="0" parTransId="{3A0BDC52-43C8-458C-8B21-BFF92754234A}" sibTransId="{9F506B27-4275-4886-80CE-77DECEA5F75E}"/>
    <dgm:cxn modelId="{01ECB6E5-AA6F-4433-81C5-14614FEF5674}" srcId="{3029C06D-C554-4405-8619-953D9254387A}" destId="{0F3ACF0A-CEB3-4D53-84AB-78479D48929E}" srcOrd="1" destOrd="0" parTransId="{C19FB71D-D0D9-49B9-939C-3926D15D7AEC}" sibTransId="{C9A931B9-A184-43FB-809E-3CBF8CECDD7D}"/>
    <dgm:cxn modelId="{02406017-179A-422F-915E-50D3DDC4D13E}" type="presOf" srcId="{EBAA7030-F7D4-4306-A8FD-039AD82FD11D}" destId="{9FACB344-9CF6-4F2E-B606-5041C16E9C2A}" srcOrd="0" destOrd="0" presId="urn:microsoft.com/office/officeart/2005/8/layout/chevron2"/>
    <dgm:cxn modelId="{29655856-4272-4297-A6C7-51AF167C0B85}" srcId="{3029C06D-C554-4405-8619-953D9254387A}" destId="{3CBCF709-316F-442F-8D0F-37B697A369E5}" srcOrd="0" destOrd="0" parTransId="{46A554AB-0455-43E4-BB36-893FA0331FCD}" sibTransId="{E915C0DE-D0C5-4099-AE06-763B55B0CA85}"/>
    <dgm:cxn modelId="{342BC7C7-96DF-4E70-9547-63AEDEBFB6B3}" type="presOf" srcId="{3CBCF709-316F-442F-8D0F-37B697A369E5}" destId="{F043EF62-0CAD-4203-87BF-E1601D564404}" srcOrd="0" destOrd="0" presId="urn:microsoft.com/office/officeart/2005/8/layout/chevron2"/>
    <dgm:cxn modelId="{30A06312-C8C8-44C3-B9A7-9DA9B1192BD8}" type="presOf" srcId="{0CABCFBC-407C-4D2C-AAD0-CA04E8EEF6CE}" destId="{76837F65-FDDD-4ECE-AB63-407CE74B484E}" srcOrd="0" destOrd="0" presId="urn:microsoft.com/office/officeart/2005/8/layout/chevron2"/>
    <dgm:cxn modelId="{9315B092-D856-434C-A742-AE42158D53A4}" srcId="{3029C06D-C554-4405-8619-953D9254387A}" destId="{EBAA7030-F7D4-4306-A8FD-039AD82FD11D}" srcOrd="2" destOrd="0" parTransId="{FF36014C-AB9C-4F26-B675-2E073761D4E0}" sibTransId="{1E71C612-B965-4A83-BB24-3871813959B9}"/>
    <dgm:cxn modelId="{24B73DE5-3DC0-4577-81C6-85681F9CBA5D}" type="presOf" srcId="{882746EA-6F06-4772-9587-92CA57F9B7CB}" destId="{5CE40F0A-1100-4D8F-857D-05E0A1C1372D}" srcOrd="0" destOrd="0" presId="urn:microsoft.com/office/officeart/2005/8/layout/chevron2"/>
    <dgm:cxn modelId="{7D122305-FB59-4D1E-958A-FFC905F35BCF}" srcId="{0F3ACF0A-CEB3-4D53-84AB-78479D48929E}" destId="{1363FC32-987E-4888-A5F6-4D3A2709ADCB}" srcOrd="0" destOrd="0" parTransId="{21FD7CEB-B1D6-4D8B-A952-A55B6B15AFE0}" sibTransId="{6797EEF8-F793-4657-86C3-66D643737124}"/>
    <dgm:cxn modelId="{3275E5BF-5152-4BA6-BEF3-91105700A4E5}" type="presParOf" srcId="{7504CD02-CAD3-401A-A7CE-E61B1DB54061}" destId="{92455F07-0681-4001-9A9D-38D24070F6B2}" srcOrd="0" destOrd="0" presId="urn:microsoft.com/office/officeart/2005/8/layout/chevron2"/>
    <dgm:cxn modelId="{19A1E9C1-6C7E-4D37-9BA9-EAE1CE92B09C}" type="presParOf" srcId="{92455F07-0681-4001-9A9D-38D24070F6B2}" destId="{F043EF62-0CAD-4203-87BF-E1601D564404}" srcOrd="0" destOrd="0" presId="urn:microsoft.com/office/officeart/2005/8/layout/chevron2"/>
    <dgm:cxn modelId="{0A2ECC76-C668-49B2-9837-3EA1431EEB84}" type="presParOf" srcId="{92455F07-0681-4001-9A9D-38D24070F6B2}" destId="{5CE40F0A-1100-4D8F-857D-05E0A1C1372D}" srcOrd="1" destOrd="0" presId="urn:microsoft.com/office/officeart/2005/8/layout/chevron2"/>
    <dgm:cxn modelId="{2C52E07F-4C32-464F-8ECC-AB398E389F40}" type="presParOf" srcId="{7504CD02-CAD3-401A-A7CE-E61B1DB54061}" destId="{692BC510-0740-4B15-A977-079BC3A9B45B}" srcOrd="1" destOrd="0" presId="urn:microsoft.com/office/officeart/2005/8/layout/chevron2"/>
    <dgm:cxn modelId="{CC3CE7BD-E5B7-4822-83CE-0E7328118A2A}" type="presParOf" srcId="{7504CD02-CAD3-401A-A7CE-E61B1DB54061}" destId="{6D3195F1-8053-474A-91F1-A0FD4610D2CB}" srcOrd="2" destOrd="0" presId="urn:microsoft.com/office/officeart/2005/8/layout/chevron2"/>
    <dgm:cxn modelId="{A9603829-E5B6-4259-AD2B-1DE1B52694D3}" type="presParOf" srcId="{6D3195F1-8053-474A-91F1-A0FD4610D2CB}" destId="{381C113E-0069-4FA3-B0D9-8AA1FB15546B}" srcOrd="0" destOrd="0" presId="urn:microsoft.com/office/officeart/2005/8/layout/chevron2"/>
    <dgm:cxn modelId="{84A0562B-1258-48D8-B73A-152DF73E7659}" type="presParOf" srcId="{6D3195F1-8053-474A-91F1-A0FD4610D2CB}" destId="{68D6B112-E81E-43D2-A79C-DBAD3A1ACD40}" srcOrd="1" destOrd="0" presId="urn:microsoft.com/office/officeart/2005/8/layout/chevron2"/>
    <dgm:cxn modelId="{287A9616-2B5D-4EFA-A1C6-54F3D9527A6C}" type="presParOf" srcId="{7504CD02-CAD3-401A-A7CE-E61B1DB54061}" destId="{262C67C8-32AB-488F-867B-5F42D5391181}" srcOrd="3" destOrd="0" presId="urn:microsoft.com/office/officeart/2005/8/layout/chevron2"/>
    <dgm:cxn modelId="{4B57D44D-2534-4C4C-B28C-1D948ACDA540}" type="presParOf" srcId="{7504CD02-CAD3-401A-A7CE-E61B1DB54061}" destId="{98ADD23F-76AB-4F63-BCF3-649B14A5FDFF}" srcOrd="4" destOrd="0" presId="urn:microsoft.com/office/officeart/2005/8/layout/chevron2"/>
    <dgm:cxn modelId="{8D178879-77D1-4EF5-99B6-7F5CF18C42D5}" type="presParOf" srcId="{98ADD23F-76AB-4F63-BCF3-649B14A5FDFF}" destId="{9FACB344-9CF6-4F2E-B606-5041C16E9C2A}" srcOrd="0" destOrd="0" presId="urn:microsoft.com/office/officeart/2005/8/layout/chevron2"/>
    <dgm:cxn modelId="{B56EAFE5-C04A-4CE6-8524-1BBA0EDC1985}" type="presParOf" srcId="{98ADD23F-76AB-4F63-BCF3-649B14A5FDFF}" destId="{9083289D-8A27-4700-8721-815408FBC048}" srcOrd="1" destOrd="0" presId="urn:microsoft.com/office/officeart/2005/8/layout/chevron2"/>
    <dgm:cxn modelId="{508F0221-7932-4E40-BA6E-222ECA52ABFE}" type="presParOf" srcId="{7504CD02-CAD3-401A-A7CE-E61B1DB54061}" destId="{F3802113-D8D4-4A3F-A03E-8BB5EFBEA965}" srcOrd="5" destOrd="0" presId="urn:microsoft.com/office/officeart/2005/8/layout/chevron2"/>
    <dgm:cxn modelId="{8C9C9C60-0815-48D2-A43A-14ABFF85A884}" type="presParOf" srcId="{7504CD02-CAD3-401A-A7CE-E61B1DB54061}" destId="{DA6F481F-48B9-4B4D-90BA-C075FDE19FDE}" srcOrd="6" destOrd="0" presId="urn:microsoft.com/office/officeart/2005/8/layout/chevron2"/>
    <dgm:cxn modelId="{26DBCF35-CA19-4B04-9666-33312F08092B}" type="presParOf" srcId="{DA6F481F-48B9-4B4D-90BA-C075FDE19FDE}" destId="{4BDDF114-D0AD-416F-ABC2-BAD43882EEFF}" srcOrd="0" destOrd="0" presId="urn:microsoft.com/office/officeart/2005/8/layout/chevron2"/>
    <dgm:cxn modelId="{DB60B418-CF0B-4FF6-9BD3-1DB7D5C4FFA9}" type="presParOf" srcId="{DA6F481F-48B9-4B4D-90BA-C075FDE19FDE}" destId="{76837F65-FDDD-4ECE-AB63-407CE74B484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029C06D-C554-4405-8619-953D9254387A}" type="doc">
      <dgm:prSet loTypeId="urn:microsoft.com/office/officeart/2005/8/layout/chevron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3CBCF709-316F-442F-8D0F-37B697A369E5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46A554AB-0455-43E4-BB36-893FA0331FCD}" type="parTrans" cxnId="{29655856-4272-4297-A6C7-51AF167C0B85}">
      <dgm:prSet/>
      <dgm:spPr/>
      <dgm:t>
        <a:bodyPr/>
        <a:lstStyle/>
        <a:p>
          <a:endParaRPr lang="ru-RU"/>
        </a:p>
      </dgm:t>
    </dgm:pt>
    <dgm:pt modelId="{E915C0DE-D0C5-4099-AE06-763B55B0CA85}" type="sibTrans" cxnId="{29655856-4272-4297-A6C7-51AF167C0B85}">
      <dgm:prSet/>
      <dgm:spPr/>
      <dgm:t>
        <a:bodyPr/>
        <a:lstStyle/>
        <a:p>
          <a:endParaRPr lang="ru-RU"/>
        </a:p>
      </dgm:t>
    </dgm:pt>
    <dgm:pt modelId="{882746EA-6F06-4772-9587-92CA57F9B7CB}">
      <dgm:prSet phldrT="[Текст]"/>
      <dgm:spPr/>
      <dgm:t>
        <a:bodyPr/>
        <a:lstStyle/>
        <a:p>
          <a:r>
            <a:rPr lang="ru-RU" dirty="0" smtClean="0"/>
            <a:t>Повышение уровня квалификации</a:t>
          </a:r>
          <a:endParaRPr lang="ru-RU" dirty="0"/>
        </a:p>
      </dgm:t>
    </dgm:pt>
    <dgm:pt modelId="{F185CA24-1A0E-4358-961B-448C79B367E5}" type="parTrans" cxnId="{FD2FD7AF-2136-49B9-B1D6-D44598AAEFBA}">
      <dgm:prSet/>
      <dgm:spPr/>
      <dgm:t>
        <a:bodyPr/>
        <a:lstStyle/>
        <a:p>
          <a:endParaRPr lang="ru-RU"/>
        </a:p>
      </dgm:t>
    </dgm:pt>
    <dgm:pt modelId="{48480A8C-76A1-473D-B529-E66AA5DD0655}" type="sibTrans" cxnId="{FD2FD7AF-2136-49B9-B1D6-D44598AAEFBA}">
      <dgm:prSet/>
      <dgm:spPr/>
      <dgm:t>
        <a:bodyPr/>
        <a:lstStyle/>
        <a:p>
          <a:endParaRPr lang="ru-RU"/>
        </a:p>
      </dgm:t>
    </dgm:pt>
    <dgm:pt modelId="{0F3ACF0A-CEB3-4D53-84AB-78479D48929E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C19FB71D-D0D9-49B9-939C-3926D15D7AEC}" type="parTrans" cxnId="{01ECB6E5-AA6F-4433-81C5-14614FEF5674}">
      <dgm:prSet/>
      <dgm:spPr/>
      <dgm:t>
        <a:bodyPr/>
        <a:lstStyle/>
        <a:p>
          <a:endParaRPr lang="ru-RU"/>
        </a:p>
      </dgm:t>
    </dgm:pt>
    <dgm:pt modelId="{C9A931B9-A184-43FB-809E-3CBF8CECDD7D}" type="sibTrans" cxnId="{01ECB6E5-AA6F-4433-81C5-14614FEF5674}">
      <dgm:prSet/>
      <dgm:spPr/>
      <dgm:t>
        <a:bodyPr/>
        <a:lstStyle/>
        <a:p>
          <a:endParaRPr lang="ru-RU"/>
        </a:p>
      </dgm:t>
    </dgm:pt>
    <dgm:pt modelId="{1363FC32-987E-4888-A5F6-4D3A2709ADCB}">
      <dgm:prSet phldrT="[Текст]"/>
      <dgm:spPr/>
      <dgm:t>
        <a:bodyPr/>
        <a:lstStyle/>
        <a:p>
          <a:r>
            <a:rPr lang="ru-RU" dirty="0" smtClean="0"/>
            <a:t>Обучение по направлениям деятельности службы</a:t>
          </a:r>
          <a:endParaRPr lang="ru-RU" dirty="0"/>
        </a:p>
      </dgm:t>
    </dgm:pt>
    <dgm:pt modelId="{21FD7CEB-B1D6-4D8B-A952-A55B6B15AFE0}" type="parTrans" cxnId="{7D122305-FB59-4D1E-958A-FFC905F35BCF}">
      <dgm:prSet/>
      <dgm:spPr/>
      <dgm:t>
        <a:bodyPr/>
        <a:lstStyle/>
        <a:p>
          <a:endParaRPr lang="ru-RU"/>
        </a:p>
      </dgm:t>
    </dgm:pt>
    <dgm:pt modelId="{6797EEF8-F793-4657-86C3-66D643737124}" type="sibTrans" cxnId="{7D122305-FB59-4D1E-958A-FFC905F35BCF}">
      <dgm:prSet/>
      <dgm:spPr/>
      <dgm:t>
        <a:bodyPr/>
        <a:lstStyle/>
        <a:p>
          <a:endParaRPr lang="ru-RU"/>
        </a:p>
      </dgm:t>
    </dgm:pt>
    <dgm:pt modelId="{EBAA7030-F7D4-4306-A8FD-039AD82FD11D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FF36014C-AB9C-4F26-B675-2E073761D4E0}" type="parTrans" cxnId="{9315B092-D856-434C-A742-AE42158D53A4}">
      <dgm:prSet/>
      <dgm:spPr/>
      <dgm:t>
        <a:bodyPr/>
        <a:lstStyle/>
        <a:p>
          <a:endParaRPr lang="ru-RU"/>
        </a:p>
      </dgm:t>
    </dgm:pt>
    <dgm:pt modelId="{1E71C612-B965-4A83-BB24-3871813959B9}" type="sibTrans" cxnId="{9315B092-D856-434C-A742-AE42158D53A4}">
      <dgm:prSet/>
      <dgm:spPr/>
      <dgm:t>
        <a:bodyPr/>
        <a:lstStyle/>
        <a:p>
          <a:endParaRPr lang="ru-RU"/>
        </a:p>
      </dgm:t>
    </dgm:pt>
    <dgm:pt modelId="{8DF66377-5726-4114-A984-EFA32916A410}">
      <dgm:prSet phldrT="[Текст]"/>
      <dgm:spPr/>
      <dgm:t>
        <a:bodyPr/>
        <a:lstStyle/>
        <a:p>
          <a:r>
            <a:rPr lang="ru-RU" dirty="0" smtClean="0"/>
            <a:t>Оценка готовности кандидата к назначению на должность</a:t>
          </a:r>
          <a:endParaRPr lang="ru-RU" dirty="0"/>
        </a:p>
      </dgm:t>
    </dgm:pt>
    <dgm:pt modelId="{EF1E5096-4D2C-4760-BE4F-38FDBB3738F6}" type="parTrans" cxnId="{63039924-D0E4-4FB8-A06F-A55C7347B3CF}">
      <dgm:prSet/>
      <dgm:spPr/>
      <dgm:t>
        <a:bodyPr/>
        <a:lstStyle/>
        <a:p>
          <a:endParaRPr lang="ru-RU"/>
        </a:p>
      </dgm:t>
    </dgm:pt>
    <dgm:pt modelId="{7C653986-FCEE-4625-ABD3-DB7F1830FCBC}" type="sibTrans" cxnId="{63039924-D0E4-4FB8-A06F-A55C7347B3CF}">
      <dgm:prSet/>
      <dgm:spPr/>
      <dgm:t>
        <a:bodyPr/>
        <a:lstStyle/>
        <a:p>
          <a:endParaRPr lang="ru-RU"/>
        </a:p>
      </dgm:t>
    </dgm:pt>
    <dgm:pt modelId="{120D59AC-E95F-4707-91A2-21084E6436F5}">
      <dgm:prSet phldrT="[Текст]"/>
      <dgm:spPr/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3A0BDC52-43C8-458C-8B21-BFF92754234A}" type="parTrans" cxnId="{0D022599-B956-473C-AE3E-3CFD9CD0659B}">
      <dgm:prSet/>
      <dgm:spPr/>
      <dgm:t>
        <a:bodyPr/>
        <a:lstStyle/>
        <a:p>
          <a:endParaRPr lang="ru-RU"/>
        </a:p>
      </dgm:t>
    </dgm:pt>
    <dgm:pt modelId="{9F506B27-4275-4886-80CE-77DECEA5F75E}" type="sibTrans" cxnId="{0D022599-B956-473C-AE3E-3CFD9CD0659B}">
      <dgm:prSet/>
      <dgm:spPr/>
      <dgm:t>
        <a:bodyPr/>
        <a:lstStyle/>
        <a:p>
          <a:endParaRPr lang="ru-RU"/>
        </a:p>
      </dgm:t>
    </dgm:pt>
    <dgm:pt modelId="{63291A6C-FC46-4AA7-87EE-4F5A0B811722}">
      <dgm:prSet/>
      <dgm:spPr/>
      <dgm:t>
        <a:bodyPr/>
        <a:lstStyle/>
        <a:p>
          <a:r>
            <a:rPr lang="ru-RU" dirty="0" smtClean="0"/>
            <a:t>Подготовка по отдельным вопросам</a:t>
          </a:r>
          <a:endParaRPr lang="ru-RU" dirty="0"/>
        </a:p>
      </dgm:t>
    </dgm:pt>
    <dgm:pt modelId="{9F903BEE-C903-4B6B-A96B-7F58986A3898}" type="parTrans" cxnId="{318A1364-6F9A-4EE7-A1C3-A20AF2CB8199}">
      <dgm:prSet/>
      <dgm:spPr/>
      <dgm:t>
        <a:bodyPr/>
        <a:lstStyle/>
        <a:p>
          <a:endParaRPr lang="ru-RU"/>
        </a:p>
      </dgm:t>
    </dgm:pt>
    <dgm:pt modelId="{8532A15A-E357-4A3B-8BC5-3FD839BE6FEB}" type="sibTrans" cxnId="{318A1364-6F9A-4EE7-A1C3-A20AF2CB8199}">
      <dgm:prSet/>
      <dgm:spPr/>
      <dgm:t>
        <a:bodyPr/>
        <a:lstStyle/>
        <a:p>
          <a:endParaRPr lang="ru-RU"/>
        </a:p>
      </dgm:t>
    </dgm:pt>
    <dgm:pt modelId="{7504CD02-CAD3-401A-A7CE-E61B1DB54061}" type="pres">
      <dgm:prSet presAssocID="{3029C06D-C554-4405-8619-953D9254387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2455F07-0681-4001-9A9D-38D24070F6B2}" type="pres">
      <dgm:prSet presAssocID="{3CBCF709-316F-442F-8D0F-37B697A369E5}" presName="composite" presStyleCnt="0"/>
      <dgm:spPr/>
    </dgm:pt>
    <dgm:pt modelId="{F043EF62-0CAD-4203-87BF-E1601D564404}" type="pres">
      <dgm:prSet presAssocID="{3CBCF709-316F-442F-8D0F-37B697A369E5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E40F0A-1100-4D8F-857D-05E0A1C1372D}" type="pres">
      <dgm:prSet presAssocID="{3CBCF709-316F-442F-8D0F-37B697A369E5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2BC510-0740-4B15-A977-079BC3A9B45B}" type="pres">
      <dgm:prSet presAssocID="{E915C0DE-D0C5-4099-AE06-763B55B0CA85}" presName="sp" presStyleCnt="0"/>
      <dgm:spPr/>
    </dgm:pt>
    <dgm:pt modelId="{6D3195F1-8053-474A-91F1-A0FD4610D2CB}" type="pres">
      <dgm:prSet presAssocID="{0F3ACF0A-CEB3-4D53-84AB-78479D48929E}" presName="composite" presStyleCnt="0"/>
      <dgm:spPr/>
    </dgm:pt>
    <dgm:pt modelId="{381C113E-0069-4FA3-B0D9-8AA1FB15546B}" type="pres">
      <dgm:prSet presAssocID="{0F3ACF0A-CEB3-4D53-84AB-78479D48929E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D6B112-E81E-43D2-A79C-DBAD3A1ACD40}" type="pres">
      <dgm:prSet presAssocID="{0F3ACF0A-CEB3-4D53-84AB-78479D48929E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2C67C8-32AB-488F-867B-5F42D5391181}" type="pres">
      <dgm:prSet presAssocID="{C9A931B9-A184-43FB-809E-3CBF8CECDD7D}" presName="sp" presStyleCnt="0"/>
      <dgm:spPr/>
    </dgm:pt>
    <dgm:pt modelId="{98ADD23F-76AB-4F63-BCF3-649B14A5FDFF}" type="pres">
      <dgm:prSet presAssocID="{EBAA7030-F7D4-4306-A8FD-039AD82FD11D}" presName="composite" presStyleCnt="0"/>
      <dgm:spPr/>
    </dgm:pt>
    <dgm:pt modelId="{9FACB344-9CF6-4F2E-B606-5041C16E9C2A}" type="pres">
      <dgm:prSet presAssocID="{EBAA7030-F7D4-4306-A8FD-039AD82FD11D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83289D-8A27-4700-8721-815408FBC048}" type="pres">
      <dgm:prSet presAssocID="{EBAA7030-F7D4-4306-A8FD-039AD82FD11D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802113-D8D4-4A3F-A03E-8BB5EFBEA965}" type="pres">
      <dgm:prSet presAssocID="{1E71C612-B965-4A83-BB24-3871813959B9}" presName="sp" presStyleCnt="0"/>
      <dgm:spPr/>
    </dgm:pt>
    <dgm:pt modelId="{DA6F481F-48B9-4B4D-90BA-C075FDE19FDE}" type="pres">
      <dgm:prSet presAssocID="{120D59AC-E95F-4707-91A2-21084E6436F5}" presName="composite" presStyleCnt="0"/>
      <dgm:spPr/>
    </dgm:pt>
    <dgm:pt modelId="{4BDDF114-D0AD-416F-ABC2-BAD43882EEFF}" type="pres">
      <dgm:prSet presAssocID="{120D59AC-E95F-4707-91A2-21084E6436F5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837F65-FDDD-4ECE-AB63-407CE74B484E}" type="pres">
      <dgm:prSet presAssocID="{120D59AC-E95F-4707-91A2-21084E6436F5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4B9F97E-7E99-4067-8517-2995DAD03126}" type="presOf" srcId="{8DF66377-5726-4114-A984-EFA32916A410}" destId="{76837F65-FDDD-4ECE-AB63-407CE74B484E}" srcOrd="0" destOrd="0" presId="urn:microsoft.com/office/officeart/2005/8/layout/chevron2"/>
    <dgm:cxn modelId="{639FA9EF-4C04-4B7F-AB8F-EAA0352CAB20}" type="presOf" srcId="{63291A6C-FC46-4AA7-87EE-4F5A0B811722}" destId="{9083289D-8A27-4700-8721-815408FBC048}" srcOrd="0" destOrd="0" presId="urn:microsoft.com/office/officeart/2005/8/layout/chevron2"/>
    <dgm:cxn modelId="{318A1364-6F9A-4EE7-A1C3-A20AF2CB8199}" srcId="{EBAA7030-F7D4-4306-A8FD-039AD82FD11D}" destId="{63291A6C-FC46-4AA7-87EE-4F5A0B811722}" srcOrd="0" destOrd="0" parTransId="{9F903BEE-C903-4B6B-A96B-7F58986A3898}" sibTransId="{8532A15A-E357-4A3B-8BC5-3FD839BE6FEB}"/>
    <dgm:cxn modelId="{2815263F-0701-446C-BDFF-42543E0EB772}" type="presOf" srcId="{3CBCF709-316F-442F-8D0F-37B697A369E5}" destId="{F043EF62-0CAD-4203-87BF-E1601D564404}" srcOrd="0" destOrd="0" presId="urn:microsoft.com/office/officeart/2005/8/layout/chevron2"/>
    <dgm:cxn modelId="{17D52618-8201-48DC-AF1B-3F62F190E3E6}" type="presOf" srcId="{0F3ACF0A-CEB3-4D53-84AB-78479D48929E}" destId="{381C113E-0069-4FA3-B0D9-8AA1FB15546B}" srcOrd="0" destOrd="0" presId="urn:microsoft.com/office/officeart/2005/8/layout/chevron2"/>
    <dgm:cxn modelId="{FD2FD7AF-2136-49B9-B1D6-D44598AAEFBA}" srcId="{3CBCF709-316F-442F-8D0F-37B697A369E5}" destId="{882746EA-6F06-4772-9587-92CA57F9B7CB}" srcOrd="0" destOrd="0" parTransId="{F185CA24-1A0E-4358-961B-448C79B367E5}" sibTransId="{48480A8C-76A1-473D-B529-E66AA5DD0655}"/>
    <dgm:cxn modelId="{F88E22FE-AE51-4E41-8F73-C9E4ABC9EC2B}" type="presOf" srcId="{EBAA7030-F7D4-4306-A8FD-039AD82FD11D}" destId="{9FACB344-9CF6-4F2E-B606-5041C16E9C2A}" srcOrd="0" destOrd="0" presId="urn:microsoft.com/office/officeart/2005/8/layout/chevron2"/>
    <dgm:cxn modelId="{F8B5D8F9-288B-4DE8-B60D-8185A3C0A0B4}" type="presOf" srcId="{3029C06D-C554-4405-8619-953D9254387A}" destId="{7504CD02-CAD3-401A-A7CE-E61B1DB54061}" srcOrd="0" destOrd="0" presId="urn:microsoft.com/office/officeart/2005/8/layout/chevron2"/>
    <dgm:cxn modelId="{3FCB0C7A-4737-4070-81F5-5022D7935BA8}" type="presOf" srcId="{882746EA-6F06-4772-9587-92CA57F9B7CB}" destId="{5CE40F0A-1100-4D8F-857D-05E0A1C1372D}" srcOrd="0" destOrd="0" presId="urn:microsoft.com/office/officeart/2005/8/layout/chevron2"/>
    <dgm:cxn modelId="{63039924-D0E4-4FB8-A06F-A55C7347B3CF}" srcId="{120D59AC-E95F-4707-91A2-21084E6436F5}" destId="{8DF66377-5726-4114-A984-EFA32916A410}" srcOrd="0" destOrd="0" parTransId="{EF1E5096-4D2C-4760-BE4F-38FDBB3738F6}" sibTransId="{7C653986-FCEE-4625-ABD3-DB7F1830FCBC}"/>
    <dgm:cxn modelId="{0D022599-B956-473C-AE3E-3CFD9CD0659B}" srcId="{3029C06D-C554-4405-8619-953D9254387A}" destId="{120D59AC-E95F-4707-91A2-21084E6436F5}" srcOrd="3" destOrd="0" parTransId="{3A0BDC52-43C8-458C-8B21-BFF92754234A}" sibTransId="{9F506B27-4275-4886-80CE-77DECEA5F75E}"/>
    <dgm:cxn modelId="{01ECB6E5-AA6F-4433-81C5-14614FEF5674}" srcId="{3029C06D-C554-4405-8619-953D9254387A}" destId="{0F3ACF0A-CEB3-4D53-84AB-78479D48929E}" srcOrd="1" destOrd="0" parTransId="{C19FB71D-D0D9-49B9-939C-3926D15D7AEC}" sibTransId="{C9A931B9-A184-43FB-809E-3CBF8CECDD7D}"/>
    <dgm:cxn modelId="{29655856-4272-4297-A6C7-51AF167C0B85}" srcId="{3029C06D-C554-4405-8619-953D9254387A}" destId="{3CBCF709-316F-442F-8D0F-37B697A369E5}" srcOrd="0" destOrd="0" parTransId="{46A554AB-0455-43E4-BB36-893FA0331FCD}" sibTransId="{E915C0DE-D0C5-4099-AE06-763B55B0CA85}"/>
    <dgm:cxn modelId="{9315B092-D856-434C-A742-AE42158D53A4}" srcId="{3029C06D-C554-4405-8619-953D9254387A}" destId="{EBAA7030-F7D4-4306-A8FD-039AD82FD11D}" srcOrd="2" destOrd="0" parTransId="{FF36014C-AB9C-4F26-B675-2E073761D4E0}" sibTransId="{1E71C612-B965-4A83-BB24-3871813959B9}"/>
    <dgm:cxn modelId="{E8BFEBB2-7586-4E90-885C-226708E7A17B}" type="presOf" srcId="{120D59AC-E95F-4707-91A2-21084E6436F5}" destId="{4BDDF114-D0AD-416F-ABC2-BAD43882EEFF}" srcOrd="0" destOrd="0" presId="urn:microsoft.com/office/officeart/2005/8/layout/chevron2"/>
    <dgm:cxn modelId="{EBE8AE03-E660-430D-BC66-6538590A317E}" type="presOf" srcId="{1363FC32-987E-4888-A5F6-4D3A2709ADCB}" destId="{68D6B112-E81E-43D2-A79C-DBAD3A1ACD40}" srcOrd="0" destOrd="0" presId="urn:microsoft.com/office/officeart/2005/8/layout/chevron2"/>
    <dgm:cxn modelId="{7D122305-FB59-4D1E-958A-FFC905F35BCF}" srcId="{0F3ACF0A-CEB3-4D53-84AB-78479D48929E}" destId="{1363FC32-987E-4888-A5F6-4D3A2709ADCB}" srcOrd="0" destOrd="0" parTransId="{21FD7CEB-B1D6-4D8B-A952-A55B6B15AFE0}" sibTransId="{6797EEF8-F793-4657-86C3-66D643737124}"/>
    <dgm:cxn modelId="{5D733035-90C8-43FD-A16F-D5A6C8E8BDA0}" type="presParOf" srcId="{7504CD02-CAD3-401A-A7CE-E61B1DB54061}" destId="{92455F07-0681-4001-9A9D-38D24070F6B2}" srcOrd="0" destOrd="0" presId="urn:microsoft.com/office/officeart/2005/8/layout/chevron2"/>
    <dgm:cxn modelId="{C0A948F0-0300-4676-8AB1-7D8EA8449A4A}" type="presParOf" srcId="{92455F07-0681-4001-9A9D-38D24070F6B2}" destId="{F043EF62-0CAD-4203-87BF-E1601D564404}" srcOrd="0" destOrd="0" presId="urn:microsoft.com/office/officeart/2005/8/layout/chevron2"/>
    <dgm:cxn modelId="{F5399DFC-E4EC-462F-AD4A-DB8EF3E27840}" type="presParOf" srcId="{92455F07-0681-4001-9A9D-38D24070F6B2}" destId="{5CE40F0A-1100-4D8F-857D-05E0A1C1372D}" srcOrd="1" destOrd="0" presId="urn:microsoft.com/office/officeart/2005/8/layout/chevron2"/>
    <dgm:cxn modelId="{60C4671D-5B5C-4CDA-BF78-5396EB25CDF8}" type="presParOf" srcId="{7504CD02-CAD3-401A-A7CE-E61B1DB54061}" destId="{692BC510-0740-4B15-A977-079BC3A9B45B}" srcOrd="1" destOrd="0" presId="urn:microsoft.com/office/officeart/2005/8/layout/chevron2"/>
    <dgm:cxn modelId="{5C11FEA5-8A62-4383-B353-C04DDBB866ED}" type="presParOf" srcId="{7504CD02-CAD3-401A-A7CE-E61B1DB54061}" destId="{6D3195F1-8053-474A-91F1-A0FD4610D2CB}" srcOrd="2" destOrd="0" presId="urn:microsoft.com/office/officeart/2005/8/layout/chevron2"/>
    <dgm:cxn modelId="{909A5FD6-0B5C-4676-9AC4-4210427390A8}" type="presParOf" srcId="{6D3195F1-8053-474A-91F1-A0FD4610D2CB}" destId="{381C113E-0069-4FA3-B0D9-8AA1FB15546B}" srcOrd="0" destOrd="0" presId="urn:microsoft.com/office/officeart/2005/8/layout/chevron2"/>
    <dgm:cxn modelId="{5915B9BE-36BC-44C6-A35A-70FBE7E0C271}" type="presParOf" srcId="{6D3195F1-8053-474A-91F1-A0FD4610D2CB}" destId="{68D6B112-E81E-43D2-A79C-DBAD3A1ACD40}" srcOrd="1" destOrd="0" presId="urn:microsoft.com/office/officeart/2005/8/layout/chevron2"/>
    <dgm:cxn modelId="{0693C77A-612B-4968-9832-F9537C481576}" type="presParOf" srcId="{7504CD02-CAD3-401A-A7CE-E61B1DB54061}" destId="{262C67C8-32AB-488F-867B-5F42D5391181}" srcOrd="3" destOrd="0" presId="urn:microsoft.com/office/officeart/2005/8/layout/chevron2"/>
    <dgm:cxn modelId="{0527BD86-511E-4E0B-80F2-1007CCCA30E2}" type="presParOf" srcId="{7504CD02-CAD3-401A-A7CE-E61B1DB54061}" destId="{98ADD23F-76AB-4F63-BCF3-649B14A5FDFF}" srcOrd="4" destOrd="0" presId="urn:microsoft.com/office/officeart/2005/8/layout/chevron2"/>
    <dgm:cxn modelId="{E1801C1C-8C14-44E4-8D66-433A3CF910A9}" type="presParOf" srcId="{98ADD23F-76AB-4F63-BCF3-649B14A5FDFF}" destId="{9FACB344-9CF6-4F2E-B606-5041C16E9C2A}" srcOrd="0" destOrd="0" presId="urn:microsoft.com/office/officeart/2005/8/layout/chevron2"/>
    <dgm:cxn modelId="{589F6335-B207-4143-AF58-1D028B8A3830}" type="presParOf" srcId="{98ADD23F-76AB-4F63-BCF3-649B14A5FDFF}" destId="{9083289D-8A27-4700-8721-815408FBC048}" srcOrd="1" destOrd="0" presId="urn:microsoft.com/office/officeart/2005/8/layout/chevron2"/>
    <dgm:cxn modelId="{15A426BA-35C1-4C5E-A014-50F2DDDC793D}" type="presParOf" srcId="{7504CD02-CAD3-401A-A7CE-E61B1DB54061}" destId="{F3802113-D8D4-4A3F-A03E-8BB5EFBEA965}" srcOrd="5" destOrd="0" presId="urn:microsoft.com/office/officeart/2005/8/layout/chevron2"/>
    <dgm:cxn modelId="{FD2C025E-ACDE-42E3-A8A3-EC069940C4A1}" type="presParOf" srcId="{7504CD02-CAD3-401A-A7CE-E61B1DB54061}" destId="{DA6F481F-48B9-4B4D-90BA-C075FDE19FDE}" srcOrd="6" destOrd="0" presId="urn:microsoft.com/office/officeart/2005/8/layout/chevron2"/>
    <dgm:cxn modelId="{6FD50583-076B-4955-B255-CE95FFC96975}" type="presParOf" srcId="{DA6F481F-48B9-4B4D-90BA-C075FDE19FDE}" destId="{4BDDF114-D0AD-416F-ABC2-BAD43882EEFF}" srcOrd="0" destOrd="0" presId="urn:microsoft.com/office/officeart/2005/8/layout/chevron2"/>
    <dgm:cxn modelId="{93D51CAD-2345-4DBF-8B9C-C9C6E8212D40}" type="presParOf" srcId="{DA6F481F-48B9-4B4D-90BA-C075FDE19FDE}" destId="{76837F65-FDDD-4ECE-AB63-407CE74B484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675C1F6-E65C-49AE-A636-C99BDE016864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1966AF0-52DC-45CF-9981-4E811BED8F65}">
      <dgm:prSet phldrT="[Текст]"/>
      <dgm:spPr/>
      <dgm:t>
        <a:bodyPr/>
        <a:lstStyle/>
        <a:p>
          <a:r>
            <a:rPr lang="ru-RU" dirty="0" smtClean="0"/>
            <a:t>Работа кадровых служб</a:t>
          </a:r>
          <a:endParaRPr lang="ru-RU" dirty="0"/>
        </a:p>
      </dgm:t>
    </dgm:pt>
    <dgm:pt modelId="{2881FF7E-E353-471B-B262-8E71B9571CE3}" type="parTrans" cxnId="{37EE5926-F0FE-4BD5-B885-72374BA2DF5C}">
      <dgm:prSet/>
      <dgm:spPr/>
      <dgm:t>
        <a:bodyPr/>
        <a:lstStyle/>
        <a:p>
          <a:endParaRPr lang="ru-RU"/>
        </a:p>
      </dgm:t>
    </dgm:pt>
    <dgm:pt modelId="{0150C924-4CD0-414C-A7AC-41B7A294765F}" type="sibTrans" cxnId="{37EE5926-F0FE-4BD5-B885-72374BA2DF5C}">
      <dgm:prSet/>
      <dgm:spPr/>
      <dgm:t>
        <a:bodyPr/>
        <a:lstStyle/>
        <a:p>
          <a:endParaRPr lang="ru-RU"/>
        </a:p>
      </dgm:t>
    </dgm:pt>
    <dgm:pt modelId="{D91025DF-BD33-40BE-B30F-7D4D98E865DB}">
      <dgm:prSet phldrT="[Текст]"/>
      <dgm:spPr/>
      <dgm:t>
        <a:bodyPr/>
        <a:lstStyle/>
        <a:p>
          <a:r>
            <a:rPr lang="ru-RU" dirty="0" smtClean="0"/>
            <a:t>разработка планов индивидуального профессионального развития</a:t>
          </a:r>
          <a:endParaRPr lang="ru-RU" dirty="0"/>
        </a:p>
      </dgm:t>
    </dgm:pt>
    <dgm:pt modelId="{CF24A3A1-5A1C-4B5A-8DFB-036F5042D057}" type="parTrans" cxnId="{1CFB91F9-BEEC-44EC-BD98-E1661BC0B377}">
      <dgm:prSet/>
      <dgm:spPr/>
      <dgm:t>
        <a:bodyPr/>
        <a:lstStyle/>
        <a:p>
          <a:endParaRPr lang="ru-RU"/>
        </a:p>
      </dgm:t>
    </dgm:pt>
    <dgm:pt modelId="{C48F7B0B-4732-4D6F-8A0E-58252ED0071C}" type="sibTrans" cxnId="{1CFB91F9-BEEC-44EC-BD98-E1661BC0B377}">
      <dgm:prSet/>
      <dgm:spPr/>
      <dgm:t>
        <a:bodyPr/>
        <a:lstStyle/>
        <a:p>
          <a:endParaRPr lang="ru-RU"/>
        </a:p>
      </dgm:t>
    </dgm:pt>
    <dgm:pt modelId="{518E9AD6-837E-49CF-AD56-C77006CEC87B}">
      <dgm:prSet phldrT="[Текст]"/>
      <dgm:spPr/>
      <dgm:t>
        <a:bodyPr/>
        <a:lstStyle/>
        <a:p>
          <a:r>
            <a:rPr lang="ru-RU" dirty="0" smtClean="0"/>
            <a:t>меры по повышению квалификации</a:t>
          </a:r>
          <a:endParaRPr lang="ru-RU" dirty="0"/>
        </a:p>
      </dgm:t>
    </dgm:pt>
    <dgm:pt modelId="{6A980C58-FC62-4A97-8824-DC6117E574A9}" type="parTrans" cxnId="{F15458A2-B2D0-494B-8191-144E96857653}">
      <dgm:prSet/>
      <dgm:spPr/>
      <dgm:t>
        <a:bodyPr/>
        <a:lstStyle/>
        <a:p>
          <a:endParaRPr lang="ru-RU"/>
        </a:p>
      </dgm:t>
    </dgm:pt>
    <dgm:pt modelId="{DDC4AE67-4B9F-44CD-B0F0-C7A8D4F79B03}" type="sibTrans" cxnId="{F15458A2-B2D0-494B-8191-144E96857653}">
      <dgm:prSet/>
      <dgm:spPr/>
      <dgm:t>
        <a:bodyPr/>
        <a:lstStyle/>
        <a:p>
          <a:endParaRPr lang="ru-RU"/>
        </a:p>
      </dgm:t>
    </dgm:pt>
    <dgm:pt modelId="{62EAC1A1-BC8E-4AA8-80ED-107E0C978D03}">
      <dgm:prSet phldrT="[Текст]"/>
      <dgm:spPr/>
      <dgm:t>
        <a:bodyPr/>
        <a:lstStyle/>
        <a:p>
          <a:r>
            <a:rPr lang="ru-RU" dirty="0" smtClean="0"/>
            <a:t>Роль руководителей гражданских служащих</a:t>
          </a:r>
          <a:endParaRPr lang="ru-RU" dirty="0"/>
        </a:p>
      </dgm:t>
    </dgm:pt>
    <dgm:pt modelId="{B7E1E754-F7FF-4006-B6B6-322375253E21}" type="parTrans" cxnId="{AB737022-B587-46D3-8DCC-D59B90D98E8C}">
      <dgm:prSet/>
      <dgm:spPr/>
      <dgm:t>
        <a:bodyPr/>
        <a:lstStyle/>
        <a:p>
          <a:endParaRPr lang="ru-RU"/>
        </a:p>
      </dgm:t>
    </dgm:pt>
    <dgm:pt modelId="{2854D7B9-CA08-41E0-B9B5-EF51675C1A85}" type="sibTrans" cxnId="{AB737022-B587-46D3-8DCC-D59B90D98E8C}">
      <dgm:prSet/>
      <dgm:spPr/>
      <dgm:t>
        <a:bodyPr/>
        <a:lstStyle/>
        <a:p>
          <a:endParaRPr lang="ru-RU"/>
        </a:p>
      </dgm:t>
    </dgm:pt>
    <dgm:pt modelId="{13082524-BB72-4033-A343-EADB81CD848C}">
      <dgm:prSet phldrT="[Текст]"/>
      <dgm:spPr/>
      <dgm:t>
        <a:bodyPr/>
        <a:lstStyle/>
        <a:p>
          <a:r>
            <a:rPr lang="ru-RU" dirty="0" smtClean="0"/>
            <a:t>поручения исполнителям ответственных заданий, их участие в совещаниях, публичных мероприятиях</a:t>
          </a:r>
          <a:endParaRPr lang="ru-RU" dirty="0"/>
        </a:p>
      </dgm:t>
    </dgm:pt>
    <dgm:pt modelId="{05A79AD4-E99F-42D3-96BA-806A15A9FC72}" type="parTrans" cxnId="{53310224-0255-4CA7-8CA0-7D495C9CD8C6}">
      <dgm:prSet/>
      <dgm:spPr/>
      <dgm:t>
        <a:bodyPr/>
        <a:lstStyle/>
        <a:p>
          <a:endParaRPr lang="ru-RU"/>
        </a:p>
      </dgm:t>
    </dgm:pt>
    <dgm:pt modelId="{9156AF7D-35D2-4D3D-95FF-0538763E36C6}" type="sibTrans" cxnId="{53310224-0255-4CA7-8CA0-7D495C9CD8C6}">
      <dgm:prSet/>
      <dgm:spPr/>
      <dgm:t>
        <a:bodyPr/>
        <a:lstStyle/>
        <a:p>
          <a:endParaRPr lang="ru-RU"/>
        </a:p>
      </dgm:t>
    </dgm:pt>
    <dgm:pt modelId="{08EFB129-4FA3-401B-95E4-314106D7705B}">
      <dgm:prSet phldrT="[Текст]"/>
      <dgm:spPr/>
      <dgm:t>
        <a:bodyPr/>
        <a:lstStyle/>
        <a:p>
          <a:r>
            <a:rPr lang="ru-RU" u="none" dirty="0" smtClean="0"/>
            <a:t>инструктаж, наставничество</a:t>
          </a:r>
          <a:endParaRPr lang="ru-RU" u="none" dirty="0"/>
        </a:p>
      </dgm:t>
    </dgm:pt>
    <dgm:pt modelId="{EBA00E8F-FE5B-4589-A7D0-CBD01AFEF7B3}" type="parTrans" cxnId="{70BBAF5C-BC21-4A15-A224-4A4900FE8A74}">
      <dgm:prSet/>
      <dgm:spPr/>
      <dgm:t>
        <a:bodyPr/>
        <a:lstStyle/>
        <a:p>
          <a:endParaRPr lang="ru-RU"/>
        </a:p>
      </dgm:t>
    </dgm:pt>
    <dgm:pt modelId="{CCF37C97-883E-4670-86B4-51AF00273A39}" type="sibTrans" cxnId="{70BBAF5C-BC21-4A15-A224-4A4900FE8A74}">
      <dgm:prSet/>
      <dgm:spPr/>
      <dgm:t>
        <a:bodyPr/>
        <a:lstStyle/>
        <a:p>
          <a:endParaRPr lang="ru-RU"/>
        </a:p>
      </dgm:t>
    </dgm:pt>
    <dgm:pt modelId="{A4E03720-4D1C-42E8-9F69-ACBE398CCCD5}">
      <dgm:prSet phldrT="[Текст]"/>
      <dgm:spPr/>
      <dgm:t>
        <a:bodyPr/>
        <a:lstStyle/>
        <a:p>
          <a:r>
            <a:rPr lang="ru-RU" dirty="0" smtClean="0"/>
            <a:t>привлечение к участию в научных, образовательных мероприятиях</a:t>
          </a:r>
          <a:endParaRPr lang="ru-RU" dirty="0"/>
        </a:p>
      </dgm:t>
    </dgm:pt>
    <dgm:pt modelId="{3D401099-75E0-4081-8B14-B6D068EB65CD}" type="parTrans" cxnId="{C8EBF82F-3D72-44A2-AE39-255E01B11304}">
      <dgm:prSet/>
      <dgm:spPr/>
      <dgm:t>
        <a:bodyPr/>
        <a:lstStyle/>
        <a:p>
          <a:endParaRPr lang="ru-RU"/>
        </a:p>
      </dgm:t>
    </dgm:pt>
    <dgm:pt modelId="{2F606B34-48F7-42BA-9788-D6BC86A36FC3}" type="sibTrans" cxnId="{C8EBF82F-3D72-44A2-AE39-255E01B11304}">
      <dgm:prSet/>
      <dgm:spPr/>
      <dgm:t>
        <a:bodyPr/>
        <a:lstStyle/>
        <a:p>
          <a:endParaRPr lang="ru-RU"/>
        </a:p>
      </dgm:t>
    </dgm:pt>
    <dgm:pt modelId="{C76C9E8A-C452-4C2A-86D7-6E00D8332665}">
      <dgm:prSet phldrT="[Текст]"/>
      <dgm:spPr/>
      <dgm:t>
        <a:bodyPr/>
        <a:lstStyle/>
        <a:p>
          <a:r>
            <a:rPr lang="ru-RU" dirty="0" smtClean="0"/>
            <a:t>оценка результатов труда, мотивация к обучению</a:t>
          </a:r>
          <a:endParaRPr lang="ru-RU" dirty="0"/>
        </a:p>
      </dgm:t>
    </dgm:pt>
    <dgm:pt modelId="{0FD86083-E10E-4558-83EB-D8C3F5C45D34}" type="parTrans" cxnId="{8EA4C618-53FE-4910-931F-D6083C1FD052}">
      <dgm:prSet/>
      <dgm:spPr/>
      <dgm:t>
        <a:bodyPr/>
        <a:lstStyle/>
        <a:p>
          <a:endParaRPr lang="ru-RU"/>
        </a:p>
      </dgm:t>
    </dgm:pt>
    <dgm:pt modelId="{E42FC708-6BC7-43E6-A4BE-3360ADBBCEA1}" type="sibTrans" cxnId="{8EA4C618-53FE-4910-931F-D6083C1FD052}">
      <dgm:prSet/>
      <dgm:spPr/>
      <dgm:t>
        <a:bodyPr/>
        <a:lstStyle/>
        <a:p>
          <a:endParaRPr lang="ru-RU"/>
        </a:p>
      </dgm:t>
    </dgm:pt>
    <dgm:pt modelId="{C4599626-8813-499D-966C-03FC06A9516A}">
      <dgm:prSet phldrT="[Текст]"/>
      <dgm:spPr/>
      <dgm:t>
        <a:bodyPr/>
        <a:lstStyle/>
        <a:p>
          <a:r>
            <a:rPr lang="ru-RU" dirty="0" smtClean="0"/>
            <a:t>подготовка к исполнению обязанностей в новой должности по степени готовности кандидата.</a:t>
          </a:r>
          <a:endParaRPr lang="ru-RU" dirty="0"/>
        </a:p>
      </dgm:t>
    </dgm:pt>
    <dgm:pt modelId="{A9395EFA-BA63-433E-90B2-388062E2E840}" type="parTrans" cxnId="{C702415B-4713-4E13-8B78-3CBBC667F373}">
      <dgm:prSet/>
      <dgm:spPr/>
      <dgm:t>
        <a:bodyPr/>
        <a:lstStyle/>
        <a:p>
          <a:endParaRPr lang="ru-RU"/>
        </a:p>
      </dgm:t>
    </dgm:pt>
    <dgm:pt modelId="{1EB68D21-CF7B-4F97-8359-A0B75BB8B1B5}" type="sibTrans" cxnId="{C702415B-4713-4E13-8B78-3CBBC667F373}">
      <dgm:prSet/>
      <dgm:spPr/>
      <dgm:t>
        <a:bodyPr/>
        <a:lstStyle/>
        <a:p>
          <a:endParaRPr lang="ru-RU"/>
        </a:p>
      </dgm:t>
    </dgm:pt>
    <dgm:pt modelId="{5A7DD7D8-6469-4706-A008-6BC08472242D}">
      <dgm:prSet phldrT="[Текст]"/>
      <dgm:spPr/>
      <dgm:t>
        <a:bodyPr/>
        <a:lstStyle/>
        <a:p>
          <a:r>
            <a:rPr lang="ru-RU" dirty="0" smtClean="0"/>
            <a:t>организация стажировок</a:t>
          </a:r>
          <a:endParaRPr lang="ru-RU" dirty="0"/>
        </a:p>
      </dgm:t>
    </dgm:pt>
    <dgm:pt modelId="{B79958FF-8CC5-4B8B-BE66-3E3A3846D671}" type="parTrans" cxnId="{D3B6D503-21F2-4ACB-8532-600D8A76853B}">
      <dgm:prSet/>
      <dgm:spPr/>
      <dgm:t>
        <a:bodyPr/>
        <a:lstStyle/>
        <a:p>
          <a:endParaRPr lang="ru-RU"/>
        </a:p>
      </dgm:t>
    </dgm:pt>
    <dgm:pt modelId="{B9814DF1-3166-4F92-9ED1-3F1C57642C13}" type="sibTrans" cxnId="{D3B6D503-21F2-4ACB-8532-600D8A76853B}">
      <dgm:prSet/>
      <dgm:spPr/>
      <dgm:t>
        <a:bodyPr/>
        <a:lstStyle/>
        <a:p>
          <a:endParaRPr lang="ru-RU"/>
        </a:p>
      </dgm:t>
    </dgm:pt>
    <dgm:pt modelId="{0BCFD1E7-FEA7-4B82-84C7-386B5B59317F}" type="pres">
      <dgm:prSet presAssocID="{1675C1F6-E65C-49AE-A636-C99BDE01686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8DA183A-D752-40FB-AECA-C42920D8B3A5}" type="pres">
      <dgm:prSet presAssocID="{E1966AF0-52DC-45CF-9981-4E811BED8F65}" presName="composite" presStyleCnt="0"/>
      <dgm:spPr/>
    </dgm:pt>
    <dgm:pt modelId="{B3A6C8C3-5DC1-484F-84E1-24BC0A67B9F8}" type="pres">
      <dgm:prSet presAssocID="{E1966AF0-52DC-45CF-9981-4E811BED8F65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C2D56F-7FD7-4F40-98BD-AC882EC7093C}" type="pres">
      <dgm:prSet presAssocID="{E1966AF0-52DC-45CF-9981-4E811BED8F65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771AA3-0860-4A1B-882E-DAE096E546AC}" type="pres">
      <dgm:prSet presAssocID="{0150C924-4CD0-414C-A7AC-41B7A294765F}" presName="space" presStyleCnt="0"/>
      <dgm:spPr/>
    </dgm:pt>
    <dgm:pt modelId="{A4DE760B-F067-4441-82B8-DD78FB0C5834}" type="pres">
      <dgm:prSet presAssocID="{62EAC1A1-BC8E-4AA8-80ED-107E0C978D03}" presName="composite" presStyleCnt="0"/>
      <dgm:spPr/>
    </dgm:pt>
    <dgm:pt modelId="{ECEAB98B-BB1D-4166-A7E8-3B0171834197}" type="pres">
      <dgm:prSet presAssocID="{62EAC1A1-BC8E-4AA8-80ED-107E0C978D03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5B86C0-FD7F-4001-9D54-118B3BE6685F}" type="pres">
      <dgm:prSet presAssocID="{62EAC1A1-BC8E-4AA8-80ED-107E0C978D03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717694B-0BC9-499B-BBF7-70DF99108EF6}" type="presOf" srcId="{E1966AF0-52DC-45CF-9981-4E811BED8F65}" destId="{B3A6C8C3-5DC1-484F-84E1-24BC0A67B9F8}" srcOrd="0" destOrd="0" presId="urn:microsoft.com/office/officeart/2005/8/layout/hList1"/>
    <dgm:cxn modelId="{624E7717-58CE-44FD-86ED-161558018D20}" type="presOf" srcId="{518E9AD6-837E-49CF-AD56-C77006CEC87B}" destId="{31C2D56F-7FD7-4F40-98BD-AC882EC7093C}" srcOrd="0" destOrd="1" presId="urn:microsoft.com/office/officeart/2005/8/layout/hList1"/>
    <dgm:cxn modelId="{1DC096C7-F574-4DCB-B79F-C4B0BAFDC66A}" type="presOf" srcId="{08EFB129-4FA3-401B-95E4-314106D7705B}" destId="{965B86C0-FD7F-4001-9D54-118B3BE6685F}" srcOrd="0" destOrd="1" presId="urn:microsoft.com/office/officeart/2005/8/layout/hList1"/>
    <dgm:cxn modelId="{F5CD6A9B-296A-43F1-94EF-DA79D3EF47E9}" type="presOf" srcId="{A4E03720-4D1C-42E8-9F69-ACBE398CCCD5}" destId="{965B86C0-FD7F-4001-9D54-118B3BE6685F}" srcOrd="0" destOrd="2" presId="urn:microsoft.com/office/officeart/2005/8/layout/hList1"/>
    <dgm:cxn modelId="{8EA4C618-53FE-4910-931F-D6083C1FD052}" srcId="{62EAC1A1-BC8E-4AA8-80ED-107E0C978D03}" destId="{C76C9E8A-C452-4C2A-86D7-6E00D8332665}" srcOrd="3" destOrd="0" parTransId="{0FD86083-E10E-4558-83EB-D8C3F5C45D34}" sibTransId="{E42FC708-6BC7-43E6-A4BE-3360ADBBCEA1}"/>
    <dgm:cxn modelId="{1CFB91F9-BEEC-44EC-BD98-E1661BC0B377}" srcId="{E1966AF0-52DC-45CF-9981-4E811BED8F65}" destId="{D91025DF-BD33-40BE-B30F-7D4D98E865DB}" srcOrd="0" destOrd="0" parTransId="{CF24A3A1-5A1C-4B5A-8DFB-036F5042D057}" sibTransId="{C48F7B0B-4732-4D6F-8A0E-58252ED0071C}"/>
    <dgm:cxn modelId="{C8EBF82F-3D72-44A2-AE39-255E01B11304}" srcId="{62EAC1A1-BC8E-4AA8-80ED-107E0C978D03}" destId="{A4E03720-4D1C-42E8-9F69-ACBE398CCCD5}" srcOrd="2" destOrd="0" parTransId="{3D401099-75E0-4081-8B14-B6D068EB65CD}" sibTransId="{2F606B34-48F7-42BA-9788-D6BC86A36FC3}"/>
    <dgm:cxn modelId="{C702415B-4713-4E13-8B78-3CBBC667F373}" srcId="{62EAC1A1-BC8E-4AA8-80ED-107E0C978D03}" destId="{C4599626-8813-499D-966C-03FC06A9516A}" srcOrd="4" destOrd="0" parTransId="{A9395EFA-BA63-433E-90B2-388062E2E840}" sibTransId="{1EB68D21-CF7B-4F97-8359-A0B75BB8B1B5}"/>
    <dgm:cxn modelId="{EFBC5560-B24E-49F5-AD33-B3E9B7641E50}" type="presOf" srcId="{13082524-BB72-4033-A343-EADB81CD848C}" destId="{965B86C0-FD7F-4001-9D54-118B3BE6685F}" srcOrd="0" destOrd="0" presId="urn:microsoft.com/office/officeart/2005/8/layout/hList1"/>
    <dgm:cxn modelId="{841866BE-A83E-4FD1-8668-FF2400B53738}" type="presOf" srcId="{1675C1F6-E65C-49AE-A636-C99BDE016864}" destId="{0BCFD1E7-FEA7-4B82-84C7-386B5B59317F}" srcOrd="0" destOrd="0" presId="urn:microsoft.com/office/officeart/2005/8/layout/hList1"/>
    <dgm:cxn modelId="{F26E2CE3-161E-4CE1-BB78-2ED6F32CCAC8}" type="presOf" srcId="{5A7DD7D8-6469-4706-A008-6BC08472242D}" destId="{31C2D56F-7FD7-4F40-98BD-AC882EC7093C}" srcOrd="0" destOrd="2" presId="urn:microsoft.com/office/officeart/2005/8/layout/hList1"/>
    <dgm:cxn modelId="{AB737022-B587-46D3-8DCC-D59B90D98E8C}" srcId="{1675C1F6-E65C-49AE-A636-C99BDE016864}" destId="{62EAC1A1-BC8E-4AA8-80ED-107E0C978D03}" srcOrd="1" destOrd="0" parTransId="{B7E1E754-F7FF-4006-B6B6-322375253E21}" sibTransId="{2854D7B9-CA08-41E0-B9B5-EF51675C1A85}"/>
    <dgm:cxn modelId="{38CC2399-7216-4CC9-AE89-5B65FA7152E4}" type="presOf" srcId="{D91025DF-BD33-40BE-B30F-7D4D98E865DB}" destId="{31C2D56F-7FD7-4F40-98BD-AC882EC7093C}" srcOrd="0" destOrd="0" presId="urn:microsoft.com/office/officeart/2005/8/layout/hList1"/>
    <dgm:cxn modelId="{70BBAF5C-BC21-4A15-A224-4A4900FE8A74}" srcId="{62EAC1A1-BC8E-4AA8-80ED-107E0C978D03}" destId="{08EFB129-4FA3-401B-95E4-314106D7705B}" srcOrd="1" destOrd="0" parTransId="{EBA00E8F-FE5B-4589-A7D0-CBD01AFEF7B3}" sibTransId="{CCF37C97-883E-4670-86B4-51AF00273A39}"/>
    <dgm:cxn modelId="{B3DDB5A1-6520-4ECF-9ED0-983F606F9D6C}" type="presOf" srcId="{C4599626-8813-499D-966C-03FC06A9516A}" destId="{965B86C0-FD7F-4001-9D54-118B3BE6685F}" srcOrd="0" destOrd="4" presId="urn:microsoft.com/office/officeart/2005/8/layout/hList1"/>
    <dgm:cxn modelId="{F15458A2-B2D0-494B-8191-144E96857653}" srcId="{E1966AF0-52DC-45CF-9981-4E811BED8F65}" destId="{518E9AD6-837E-49CF-AD56-C77006CEC87B}" srcOrd="1" destOrd="0" parTransId="{6A980C58-FC62-4A97-8824-DC6117E574A9}" sibTransId="{DDC4AE67-4B9F-44CD-B0F0-C7A8D4F79B03}"/>
    <dgm:cxn modelId="{B28B8888-FA09-4D22-8924-6672F0A92A23}" type="presOf" srcId="{C76C9E8A-C452-4C2A-86D7-6E00D8332665}" destId="{965B86C0-FD7F-4001-9D54-118B3BE6685F}" srcOrd="0" destOrd="3" presId="urn:microsoft.com/office/officeart/2005/8/layout/hList1"/>
    <dgm:cxn modelId="{37EE5926-F0FE-4BD5-B885-72374BA2DF5C}" srcId="{1675C1F6-E65C-49AE-A636-C99BDE016864}" destId="{E1966AF0-52DC-45CF-9981-4E811BED8F65}" srcOrd="0" destOrd="0" parTransId="{2881FF7E-E353-471B-B262-8E71B9571CE3}" sibTransId="{0150C924-4CD0-414C-A7AC-41B7A294765F}"/>
    <dgm:cxn modelId="{D3B6D503-21F2-4ACB-8532-600D8A76853B}" srcId="{E1966AF0-52DC-45CF-9981-4E811BED8F65}" destId="{5A7DD7D8-6469-4706-A008-6BC08472242D}" srcOrd="2" destOrd="0" parTransId="{B79958FF-8CC5-4B8B-BE66-3E3A3846D671}" sibTransId="{B9814DF1-3166-4F92-9ED1-3F1C57642C13}"/>
    <dgm:cxn modelId="{53310224-0255-4CA7-8CA0-7D495C9CD8C6}" srcId="{62EAC1A1-BC8E-4AA8-80ED-107E0C978D03}" destId="{13082524-BB72-4033-A343-EADB81CD848C}" srcOrd="0" destOrd="0" parTransId="{05A79AD4-E99F-42D3-96BA-806A15A9FC72}" sibTransId="{9156AF7D-35D2-4D3D-95FF-0538763E36C6}"/>
    <dgm:cxn modelId="{1BE05B8F-9089-4F8C-B067-B0C777980F5D}" type="presOf" srcId="{62EAC1A1-BC8E-4AA8-80ED-107E0C978D03}" destId="{ECEAB98B-BB1D-4166-A7E8-3B0171834197}" srcOrd="0" destOrd="0" presId="urn:microsoft.com/office/officeart/2005/8/layout/hList1"/>
    <dgm:cxn modelId="{8478C93E-A25A-40C6-9C0D-B267DF253EB6}" type="presParOf" srcId="{0BCFD1E7-FEA7-4B82-84C7-386B5B59317F}" destId="{E8DA183A-D752-40FB-AECA-C42920D8B3A5}" srcOrd="0" destOrd="0" presId="urn:microsoft.com/office/officeart/2005/8/layout/hList1"/>
    <dgm:cxn modelId="{0968368A-9621-463A-91D8-25022EC1F101}" type="presParOf" srcId="{E8DA183A-D752-40FB-AECA-C42920D8B3A5}" destId="{B3A6C8C3-5DC1-484F-84E1-24BC0A67B9F8}" srcOrd="0" destOrd="0" presId="urn:microsoft.com/office/officeart/2005/8/layout/hList1"/>
    <dgm:cxn modelId="{FA33E810-1B9C-4804-A831-966C29616536}" type="presParOf" srcId="{E8DA183A-D752-40FB-AECA-C42920D8B3A5}" destId="{31C2D56F-7FD7-4F40-98BD-AC882EC7093C}" srcOrd="1" destOrd="0" presId="urn:microsoft.com/office/officeart/2005/8/layout/hList1"/>
    <dgm:cxn modelId="{923D101E-FDA1-43D2-BF00-612168DC739E}" type="presParOf" srcId="{0BCFD1E7-FEA7-4B82-84C7-386B5B59317F}" destId="{45771AA3-0860-4A1B-882E-DAE096E546AC}" srcOrd="1" destOrd="0" presId="urn:microsoft.com/office/officeart/2005/8/layout/hList1"/>
    <dgm:cxn modelId="{0124887A-2867-4A32-B0D1-839CC5223E34}" type="presParOf" srcId="{0BCFD1E7-FEA7-4B82-84C7-386B5B59317F}" destId="{A4DE760B-F067-4441-82B8-DD78FB0C5834}" srcOrd="2" destOrd="0" presId="urn:microsoft.com/office/officeart/2005/8/layout/hList1"/>
    <dgm:cxn modelId="{0166989C-CCE7-405B-8C85-557A0D8E0A2A}" type="presParOf" srcId="{A4DE760B-F067-4441-82B8-DD78FB0C5834}" destId="{ECEAB98B-BB1D-4166-A7E8-3B0171834197}" srcOrd="0" destOrd="0" presId="urn:microsoft.com/office/officeart/2005/8/layout/hList1"/>
    <dgm:cxn modelId="{C583F692-DFCD-4913-AA02-283E676848AE}" type="presParOf" srcId="{A4DE760B-F067-4441-82B8-DD78FB0C5834}" destId="{965B86C0-FD7F-4001-9D54-118B3BE6685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029C06D-C554-4405-8619-953D9254387A}" type="doc">
      <dgm:prSet loTypeId="urn:microsoft.com/office/officeart/2005/8/layout/chevron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3CBCF709-316F-442F-8D0F-37B697A369E5}">
      <dgm:prSet phldrT="[Текст]" custT="1"/>
      <dgm:spPr/>
      <dgm:t>
        <a:bodyPr/>
        <a:lstStyle/>
        <a:p>
          <a:r>
            <a:rPr lang="ru-RU" sz="1600" dirty="0" smtClean="0">
              <a:solidFill>
                <a:srgbClr val="0A336A"/>
              </a:solidFill>
            </a:rPr>
            <a:t>1</a:t>
          </a:r>
          <a:endParaRPr lang="ru-RU" sz="1600" dirty="0">
            <a:solidFill>
              <a:srgbClr val="0A336A"/>
            </a:solidFill>
          </a:endParaRPr>
        </a:p>
      </dgm:t>
    </dgm:pt>
    <dgm:pt modelId="{46A554AB-0455-43E4-BB36-893FA0331FCD}" type="parTrans" cxnId="{29655856-4272-4297-A6C7-51AF167C0B85}">
      <dgm:prSet/>
      <dgm:spPr/>
      <dgm:t>
        <a:bodyPr/>
        <a:lstStyle/>
        <a:p>
          <a:endParaRPr lang="ru-RU" sz="1600">
            <a:solidFill>
              <a:srgbClr val="0A336A"/>
            </a:solidFill>
          </a:endParaRPr>
        </a:p>
      </dgm:t>
    </dgm:pt>
    <dgm:pt modelId="{E915C0DE-D0C5-4099-AE06-763B55B0CA85}" type="sibTrans" cxnId="{29655856-4272-4297-A6C7-51AF167C0B85}">
      <dgm:prSet/>
      <dgm:spPr/>
      <dgm:t>
        <a:bodyPr/>
        <a:lstStyle/>
        <a:p>
          <a:endParaRPr lang="ru-RU" sz="1600">
            <a:solidFill>
              <a:srgbClr val="0A336A"/>
            </a:solidFill>
          </a:endParaRPr>
        </a:p>
      </dgm:t>
    </dgm:pt>
    <dgm:pt modelId="{882746EA-6F06-4772-9587-92CA57F9B7CB}">
      <dgm:prSet phldrT="[Текст]" custT="1"/>
      <dgm:spPr/>
      <dgm:t>
        <a:bodyPr/>
        <a:lstStyle/>
        <a:p>
          <a:r>
            <a:rPr lang="ru-RU" sz="2000" dirty="0" smtClean="0">
              <a:solidFill>
                <a:srgbClr val="0A336A"/>
              </a:solidFill>
            </a:rPr>
            <a:t>Формирование методической базы кадрового резерва </a:t>
          </a:r>
          <a:endParaRPr lang="ru-RU" sz="2000" dirty="0">
            <a:solidFill>
              <a:srgbClr val="0A336A"/>
            </a:solidFill>
          </a:endParaRPr>
        </a:p>
      </dgm:t>
    </dgm:pt>
    <dgm:pt modelId="{F185CA24-1A0E-4358-961B-448C79B367E5}" type="parTrans" cxnId="{FD2FD7AF-2136-49B9-B1D6-D44598AAEFBA}">
      <dgm:prSet/>
      <dgm:spPr/>
      <dgm:t>
        <a:bodyPr/>
        <a:lstStyle/>
        <a:p>
          <a:endParaRPr lang="ru-RU" sz="1600">
            <a:solidFill>
              <a:srgbClr val="0A336A"/>
            </a:solidFill>
          </a:endParaRPr>
        </a:p>
      </dgm:t>
    </dgm:pt>
    <dgm:pt modelId="{48480A8C-76A1-473D-B529-E66AA5DD0655}" type="sibTrans" cxnId="{FD2FD7AF-2136-49B9-B1D6-D44598AAEFBA}">
      <dgm:prSet/>
      <dgm:spPr/>
      <dgm:t>
        <a:bodyPr/>
        <a:lstStyle/>
        <a:p>
          <a:endParaRPr lang="ru-RU" sz="1600">
            <a:solidFill>
              <a:srgbClr val="0A336A"/>
            </a:solidFill>
          </a:endParaRPr>
        </a:p>
      </dgm:t>
    </dgm:pt>
    <dgm:pt modelId="{0F3ACF0A-CEB3-4D53-84AB-78479D48929E}">
      <dgm:prSet phldrT="[Текст]" custT="1"/>
      <dgm:spPr/>
      <dgm:t>
        <a:bodyPr/>
        <a:lstStyle/>
        <a:p>
          <a:r>
            <a:rPr lang="ru-RU" sz="1600" dirty="0" smtClean="0">
              <a:solidFill>
                <a:srgbClr val="0A336A"/>
              </a:solidFill>
            </a:rPr>
            <a:t>2</a:t>
          </a:r>
          <a:endParaRPr lang="ru-RU" sz="1600" dirty="0">
            <a:solidFill>
              <a:srgbClr val="0A336A"/>
            </a:solidFill>
          </a:endParaRPr>
        </a:p>
      </dgm:t>
    </dgm:pt>
    <dgm:pt modelId="{C19FB71D-D0D9-49B9-939C-3926D15D7AEC}" type="parTrans" cxnId="{01ECB6E5-AA6F-4433-81C5-14614FEF5674}">
      <dgm:prSet/>
      <dgm:spPr/>
      <dgm:t>
        <a:bodyPr/>
        <a:lstStyle/>
        <a:p>
          <a:endParaRPr lang="ru-RU" sz="1600">
            <a:solidFill>
              <a:srgbClr val="0A336A"/>
            </a:solidFill>
          </a:endParaRPr>
        </a:p>
      </dgm:t>
    </dgm:pt>
    <dgm:pt modelId="{C9A931B9-A184-43FB-809E-3CBF8CECDD7D}" type="sibTrans" cxnId="{01ECB6E5-AA6F-4433-81C5-14614FEF5674}">
      <dgm:prSet/>
      <dgm:spPr/>
      <dgm:t>
        <a:bodyPr/>
        <a:lstStyle/>
        <a:p>
          <a:endParaRPr lang="ru-RU" sz="1600">
            <a:solidFill>
              <a:srgbClr val="0A336A"/>
            </a:solidFill>
          </a:endParaRPr>
        </a:p>
      </dgm:t>
    </dgm:pt>
    <dgm:pt modelId="{1363FC32-987E-4888-A5F6-4D3A2709ADCB}">
      <dgm:prSet phldrT="[Текст]" custT="1"/>
      <dgm:spPr/>
      <dgm:t>
        <a:bodyPr/>
        <a:lstStyle/>
        <a:p>
          <a:r>
            <a:rPr lang="ru-RU" sz="2000" dirty="0" smtClean="0">
              <a:solidFill>
                <a:srgbClr val="0A336A"/>
              </a:solidFill>
            </a:rPr>
            <a:t>Внедрение и использование единых критериев оценки профессионального уровня ГГС</a:t>
          </a:r>
          <a:endParaRPr lang="ru-RU" sz="2000" dirty="0">
            <a:solidFill>
              <a:srgbClr val="0A336A"/>
            </a:solidFill>
          </a:endParaRPr>
        </a:p>
      </dgm:t>
    </dgm:pt>
    <dgm:pt modelId="{21FD7CEB-B1D6-4D8B-A952-A55B6B15AFE0}" type="parTrans" cxnId="{7D122305-FB59-4D1E-958A-FFC905F35BCF}">
      <dgm:prSet/>
      <dgm:spPr/>
      <dgm:t>
        <a:bodyPr/>
        <a:lstStyle/>
        <a:p>
          <a:endParaRPr lang="ru-RU" sz="1600">
            <a:solidFill>
              <a:srgbClr val="0A336A"/>
            </a:solidFill>
          </a:endParaRPr>
        </a:p>
      </dgm:t>
    </dgm:pt>
    <dgm:pt modelId="{6797EEF8-F793-4657-86C3-66D643737124}" type="sibTrans" cxnId="{7D122305-FB59-4D1E-958A-FFC905F35BCF}">
      <dgm:prSet/>
      <dgm:spPr/>
      <dgm:t>
        <a:bodyPr/>
        <a:lstStyle/>
        <a:p>
          <a:endParaRPr lang="ru-RU" sz="1600">
            <a:solidFill>
              <a:srgbClr val="0A336A"/>
            </a:solidFill>
          </a:endParaRPr>
        </a:p>
      </dgm:t>
    </dgm:pt>
    <dgm:pt modelId="{EBAA7030-F7D4-4306-A8FD-039AD82FD11D}">
      <dgm:prSet phldrT="[Текст]" custT="1"/>
      <dgm:spPr/>
      <dgm:t>
        <a:bodyPr/>
        <a:lstStyle/>
        <a:p>
          <a:r>
            <a:rPr lang="ru-RU" sz="1600" dirty="0" smtClean="0">
              <a:solidFill>
                <a:srgbClr val="0A336A"/>
              </a:solidFill>
            </a:rPr>
            <a:t>3</a:t>
          </a:r>
          <a:endParaRPr lang="ru-RU" sz="1600" dirty="0">
            <a:solidFill>
              <a:srgbClr val="0A336A"/>
            </a:solidFill>
          </a:endParaRPr>
        </a:p>
      </dgm:t>
    </dgm:pt>
    <dgm:pt modelId="{FF36014C-AB9C-4F26-B675-2E073761D4E0}" type="parTrans" cxnId="{9315B092-D856-434C-A742-AE42158D53A4}">
      <dgm:prSet/>
      <dgm:spPr/>
      <dgm:t>
        <a:bodyPr/>
        <a:lstStyle/>
        <a:p>
          <a:endParaRPr lang="ru-RU" sz="1600">
            <a:solidFill>
              <a:srgbClr val="0A336A"/>
            </a:solidFill>
          </a:endParaRPr>
        </a:p>
      </dgm:t>
    </dgm:pt>
    <dgm:pt modelId="{1E71C612-B965-4A83-BB24-3871813959B9}" type="sibTrans" cxnId="{9315B092-D856-434C-A742-AE42158D53A4}">
      <dgm:prSet/>
      <dgm:spPr/>
      <dgm:t>
        <a:bodyPr/>
        <a:lstStyle/>
        <a:p>
          <a:endParaRPr lang="ru-RU" sz="1600">
            <a:solidFill>
              <a:srgbClr val="0A336A"/>
            </a:solidFill>
          </a:endParaRPr>
        </a:p>
      </dgm:t>
    </dgm:pt>
    <dgm:pt modelId="{8DF66377-5726-4114-A984-EFA32916A410}">
      <dgm:prSet phldrT="[Текст]" custT="1"/>
      <dgm:spPr/>
      <dgm:t>
        <a:bodyPr anchor="t" anchorCtr="0"/>
        <a:lstStyle/>
        <a:p>
          <a:r>
            <a:rPr lang="ru-RU" sz="2000" dirty="0" smtClean="0">
              <a:solidFill>
                <a:srgbClr val="0A336A"/>
              </a:solidFill>
            </a:rPr>
            <a:t>Реализация принципа открытости состояния резерва и кадровых перемещений по службе </a:t>
          </a:r>
          <a:endParaRPr lang="ru-RU" sz="2000" dirty="0">
            <a:solidFill>
              <a:srgbClr val="0A336A"/>
            </a:solidFill>
          </a:endParaRPr>
        </a:p>
      </dgm:t>
    </dgm:pt>
    <dgm:pt modelId="{EF1E5096-4D2C-4760-BE4F-38FDBB3738F6}" type="parTrans" cxnId="{63039924-D0E4-4FB8-A06F-A55C7347B3CF}">
      <dgm:prSet/>
      <dgm:spPr/>
      <dgm:t>
        <a:bodyPr/>
        <a:lstStyle/>
        <a:p>
          <a:endParaRPr lang="ru-RU" sz="1600">
            <a:solidFill>
              <a:srgbClr val="0A336A"/>
            </a:solidFill>
          </a:endParaRPr>
        </a:p>
      </dgm:t>
    </dgm:pt>
    <dgm:pt modelId="{7C653986-FCEE-4625-ABD3-DB7F1830FCBC}" type="sibTrans" cxnId="{63039924-D0E4-4FB8-A06F-A55C7347B3CF}">
      <dgm:prSet/>
      <dgm:spPr/>
      <dgm:t>
        <a:bodyPr/>
        <a:lstStyle/>
        <a:p>
          <a:endParaRPr lang="ru-RU" sz="1600">
            <a:solidFill>
              <a:srgbClr val="0A336A"/>
            </a:solidFill>
          </a:endParaRPr>
        </a:p>
      </dgm:t>
    </dgm:pt>
    <dgm:pt modelId="{63291A6C-FC46-4AA7-87EE-4F5A0B811722}">
      <dgm:prSet custT="1"/>
      <dgm:spPr/>
      <dgm:t>
        <a:bodyPr/>
        <a:lstStyle/>
        <a:p>
          <a:r>
            <a:rPr lang="ru-RU" sz="2000" dirty="0" smtClean="0">
              <a:solidFill>
                <a:srgbClr val="0A336A"/>
              </a:solidFill>
            </a:rPr>
            <a:t>Планирование обучения на основе планов профессионального развития кадрового резерва</a:t>
          </a:r>
          <a:endParaRPr lang="ru-RU" sz="2000" dirty="0">
            <a:solidFill>
              <a:srgbClr val="0A336A"/>
            </a:solidFill>
          </a:endParaRPr>
        </a:p>
      </dgm:t>
    </dgm:pt>
    <dgm:pt modelId="{9F903BEE-C903-4B6B-A96B-7F58986A3898}" type="parTrans" cxnId="{318A1364-6F9A-4EE7-A1C3-A20AF2CB8199}">
      <dgm:prSet/>
      <dgm:spPr/>
      <dgm:t>
        <a:bodyPr/>
        <a:lstStyle/>
        <a:p>
          <a:endParaRPr lang="ru-RU" sz="1600">
            <a:solidFill>
              <a:srgbClr val="0A336A"/>
            </a:solidFill>
          </a:endParaRPr>
        </a:p>
      </dgm:t>
    </dgm:pt>
    <dgm:pt modelId="{8532A15A-E357-4A3B-8BC5-3FD839BE6FEB}" type="sibTrans" cxnId="{318A1364-6F9A-4EE7-A1C3-A20AF2CB8199}">
      <dgm:prSet/>
      <dgm:spPr/>
      <dgm:t>
        <a:bodyPr/>
        <a:lstStyle/>
        <a:p>
          <a:endParaRPr lang="ru-RU" sz="1600">
            <a:solidFill>
              <a:srgbClr val="0A336A"/>
            </a:solidFill>
          </a:endParaRPr>
        </a:p>
      </dgm:t>
    </dgm:pt>
    <dgm:pt modelId="{8683823C-116C-417E-861B-0BD68EA7AB7D}">
      <dgm:prSet phldrT="[Текст]" custT="1"/>
      <dgm:spPr/>
      <dgm:t>
        <a:bodyPr/>
        <a:lstStyle/>
        <a:p>
          <a:r>
            <a:rPr lang="ru-RU" sz="1600" dirty="0" smtClean="0">
              <a:solidFill>
                <a:srgbClr val="0A336A"/>
              </a:solidFill>
            </a:rPr>
            <a:t>4</a:t>
          </a:r>
          <a:endParaRPr lang="ru-RU" sz="1600" dirty="0">
            <a:solidFill>
              <a:srgbClr val="0A336A"/>
            </a:solidFill>
          </a:endParaRPr>
        </a:p>
      </dgm:t>
    </dgm:pt>
    <dgm:pt modelId="{92EE28ED-5076-422A-BDAB-E0BD09480C26}" type="parTrans" cxnId="{BCB1CCC9-4D3F-4CF0-933C-18526C5BFF30}">
      <dgm:prSet/>
      <dgm:spPr/>
      <dgm:t>
        <a:bodyPr/>
        <a:lstStyle/>
        <a:p>
          <a:endParaRPr lang="ru-RU" sz="1600">
            <a:solidFill>
              <a:srgbClr val="0A336A"/>
            </a:solidFill>
          </a:endParaRPr>
        </a:p>
      </dgm:t>
    </dgm:pt>
    <dgm:pt modelId="{2D598653-60BB-4CD2-87AB-8435C17D2C74}" type="sibTrans" cxnId="{BCB1CCC9-4D3F-4CF0-933C-18526C5BFF30}">
      <dgm:prSet/>
      <dgm:spPr/>
      <dgm:t>
        <a:bodyPr/>
        <a:lstStyle/>
        <a:p>
          <a:endParaRPr lang="ru-RU" sz="1600">
            <a:solidFill>
              <a:srgbClr val="0A336A"/>
            </a:solidFill>
          </a:endParaRPr>
        </a:p>
      </dgm:t>
    </dgm:pt>
    <dgm:pt modelId="{7504CD02-CAD3-401A-A7CE-E61B1DB54061}" type="pres">
      <dgm:prSet presAssocID="{3029C06D-C554-4405-8619-953D9254387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2455F07-0681-4001-9A9D-38D24070F6B2}" type="pres">
      <dgm:prSet presAssocID="{3CBCF709-316F-442F-8D0F-37B697A369E5}" presName="composite" presStyleCnt="0"/>
      <dgm:spPr/>
    </dgm:pt>
    <dgm:pt modelId="{F043EF62-0CAD-4203-87BF-E1601D564404}" type="pres">
      <dgm:prSet presAssocID="{3CBCF709-316F-442F-8D0F-37B697A369E5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E40F0A-1100-4D8F-857D-05E0A1C1372D}" type="pres">
      <dgm:prSet presAssocID="{3CBCF709-316F-442F-8D0F-37B697A369E5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2BC510-0740-4B15-A977-079BC3A9B45B}" type="pres">
      <dgm:prSet presAssocID="{E915C0DE-D0C5-4099-AE06-763B55B0CA85}" presName="sp" presStyleCnt="0"/>
      <dgm:spPr/>
    </dgm:pt>
    <dgm:pt modelId="{6D3195F1-8053-474A-91F1-A0FD4610D2CB}" type="pres">
      <dgm:prSet presAssocID="{0F3ACF0A-CEB3-4D53-84AB-78479D48929E}" presName="composite" presStyleCnt="0"/>
      <dgm:spPr/>
    </dgm:pt>
    <dgm:pt modelId="{381C113E-0069-4FA3-B0D9-8AA1FB15546B}" type="pres">
      <dgm:prSet presAssocID="{0F3ACF0A-CEB3-4D53-84AB-78479D48929E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D6B112-E81E-43D2-A79C-DBAD3A1ACD40}" type="pres">
      <dgm:prSet presAssocID="{0F3ACF0A-CEB3-4D53-84AB-78479D48929E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2C67C8-32AB-488F-867B-5F42D5391181}" type="pres">
      <dgm:prSet presAssocID="{C9A931B9-A184-43FB-809E-3CBF8CECDD7D}" presName="sp" presStyleCnt="0"/>
      <dgm:spPr/>
    </dgm:pt>
    <dgm:pt modelId="{98ADD23F-76AB-4F63-BCF3-649B14A5FDFF}" type="pres">
      <dgm:prSet presAssocID="{EBAA7030-F7D4-4306-A8FD-039AD82FD11D}" presName="composite" presStyleCnt="0"/>
      <dgm:spPr/>
    </dgm:pt>
    <dgm:pt modelId="{9FACB344-9CF6-4F2E-B606-5041C16E9C2A}" type="pres">
      <dgm:prSet presAssocID="{EBAA7030-F7D4-4306-A8FD-039AD82FD11D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83289D-8A27-4700-8721-815408FBC048}" type="pres">
      <dgm:prSet presAssocID="{EBAA7030-F7D4-4306-A8FD-039AD82FD11D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802113-D8D4-4A3F-A03E-8BB5EFBEA965}" type="pres">
      <dgm:prSet presAssocID="{1E71C612-B965-4A83-BB24-3871813959B9}" presName="sp" presStyleCnt="0"/>
      <dgm:spPr/>
    </dgm:pt>
    <dgm:pt modelId="{3BC53972-957C-4994-A824-0FF2D8DE47AE}" type="pres">
      <dgm:prSet presAssocID="{8683823C-116C-417E-861B-0BD68EA7AB7D}" presName="composite" presStyleCnt="0"/>
      <dgm:spPr/>
    </dgm:pt>
    <dgm:pt modelId="{1A715B68-1D71-4885-A5F3-A365FA918E81}" type="pres">
      <dgm:prSet presAssocID="{8683823C-116C-417E-861B-0BD68EA7AB7D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B95D03-B6DB-4E29-9D4D-908B1E2EFC99}" type="pres">
      <dgm:prSet presAssocID="{8683823C-116C-417E-861B-0BD68EA7AB7D}" presName="descendantText" presStyleLbl="alignAcc1" presStyleIdx="3" presStyleCnt="4" custScaleY="833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2D404F0-F56F-4E7C-95E4-AF9D84ED7B1D}" type="presOf" srcId="{63291A6C-FC46-4AA7-87EE-4F5A0B811722}" destId="{9083289D-8A27-4700-8721-815408FBC048}" srcOrd="0" destOrd="0" presId="urn:microsoft.com/office/officeart/2005/8/layout/chevron2"/>
    <dgm:cxn modelId="{F81D2059-BB06-41DC-89A4-0A607A624B51}" type="presOf" srcId="{1363FC32-987E-4888-A5F6-4D3A2709ADCB}" destId="{68D6B112-E81E-43D2-A79C-DBAD3A1ACD40}" srcOrd="0" destOrd="0" presId="urn:microsoft.com/office/officeart/2005/8/layout/chevron2"/>
    <dgm:cxn modelId="{318A1364-6F9A-4EE7-A1C3-A20AF2CB8199}" srcId="{EBAA7030-F7D4-4306-A8FD-039AD82FD11D}" destId="{63291A6C-FC46-4AA7-87EE-4F5A0B811722}" srcOrd="0" destOrd="0" parTransId="{9F903BEE-C903-4B6B-A96B-7F58986A3898}" sibTransId="{8532A15A-E357-4A3B-8BC5-3FD839BE6FEB}"/>
    <dgm:cxn modelId="{78040694-563F-4EE1-8517-59FEB4CC6D53}" type="presOf" srcId="{882746EA-6F06-4772-9587-92CA57F9B7CB}" destId="{5CE40F0A-1100-4D8F-857D-05E0A1C1372D}" srcOrd="0" destOrd="0" presId="urn:microsoft.com/office/officeart/2005/8/layout/chevron2"/>
    <dgm:cxn modelId="{59364A8D-2C8D-41DB-A655-24D419C0AA54}" type="presOf" srcId="{0F3ACF0A-CEB3-4D53-84AB-78479D48929E}" destId="{381C113E-0069-4FA3-B0D9-8AA1FB15546B}" srcOrd="0" destOrd="0" presId="urn:microsoft.com/office/officeart/2005/8/layout/chevron2"/>
    <dgm:cxn modelId="{FD2FD7AF-2136-49B9-B1D6-D44598AAEFBA}" srcId="{3CBCF709-316F-442F-8D0F-37B697A369E5}" destId="{882746EA-6F06-4772-9587-92CA57F9B7CB}" srcOrd="0" destOrd="0" parTransId="{F185CA24-1A0E-4358-961B-448C79B367E5}" sibTransId="{48480A8C-76A1-473D-B529-E66AA5DD0655}"/>
    <dgm:cxn modelId="{A38CD721-BA81-4526-9510-1C55D25AEE1E}" type="presOf" srcId="{8DF66377-5726-4114-A984-EFA32916A410}" destId="{C6B95D03-B6DB-4E29-9D4D-908B1E2EFC99}" srcOrd="0" destOrd="0" presId="urn:microsoft.com/office/officeart/2005/8/layout/chevron2"/>
    <dgm:cxn modelId="{C55EBAD8-C616-47CC-B3D4-BFF800213C5D}" type="presOf" srcId="{8683823C-116C-417E-861B-0BD68EA7AB7D}" destId="{1A715B68-1D71-4885-A5F3-A365FA918E81}" srcOrd="0" destOrd="0" presId="urn:microsoft.com/office/officeart/2005/8/layout/chevron2"/>
    <dgm:cxn modelId="{1ADC4E97-E694-4023-ABBD-841AB6E99ADA}" type="presOf" srcId="{EBAA7030-F7D4-4306-A8FD-039AD82FD11D}" destId="{9FACB344-9CF6-4F2E-B606-5041C16E9C2A}" srcOrd="0" destOrd="0" presId="urn:microsoft.com/office/officeart/2005/8/layout/chevron2"/>
    <dgm:cxn modelId="{DBD063F0-11DF-45EF-B87A-A89E897896BE}" type="presOf" srcId="{3CBCF709-316F-442F-8D0F-37B697A369E5}" destId="{F043EF62-0CAD-4203-87BF-E1601D564404}" srcOrd="0" destOrd="0" presId="urn:microsoft.com/office/officeart/2005/8/layout/chevron2"/>
    <dgm:cxn modelId="{63039924-D0E4-4FB8-A06F-A55C7347B3CF}" srcId="{8683823C-116C-417E-861B-0BD68EA7AB7D}" destId="{8DF66377-5726-4114-A984-EFA32916A410}" srcOrd="0" destOrd="0" parTransId="{EF1E5096-4D2C-4760-BE4F-38FDBB3738F6}" sibTransId="{7C653986-FCEE-4625-ABD3-DB7F1830FCBC}"/>
    <dgm:cxn modelId="{01ECB6E5-AA6F-4433-81C5-14614FEF5674}" srcId="{3029C06D-C554-4405-8619-953D9254387A}" destId="{0F3ACF0A-CEB3-4D53-84AB-78479D48929E}" srcOrd="1" destOrd="0" parTransId="{C19FB71D-D0D9-49B9-939C-3926D15D7AEC}" sibTransId="{C9A931B9-A184-43FB-809E-3CBF8CECDD7D}"/>
    <dgm:cxn modelId="{BCB1CCC9-4D3F-4CF0-933C-18526C5BFF30}" srcId="{3029C06D-C554-4405-8619-953D9254387A}" destId="{8683823C-116C-417E-861B-0BD68EA7AB7D}" srcOrd="3" destOrd="0" parTransId="{92EE28ED-5076-422A-BDAB-E0BD09480C26}" sibTransId="{2D598653-60BB-4CD2-87AB-8435C17D2C74}"/>
    <dgm:cxn modelId="{29655856-4272-4297-A6C7-51AF167C0B85}" srcId="{3029C06D-C554-4405-8619-953D9254387A}" destId="{3CBCF709-316F-442F-8D0F-37B697A369E5}" srcOrd="0" destOrd="0" parTransId="{46A554AB-0455-43E4-BB36-893FA0331FCD}" sibTransId="{E915C0DE-D0C5-4099-AE06-763B55B0CA85}"/>
    <dgm:cxn modelId="{9315B092-D856-434C-A742-AE42158D53A4}" srcId="{3029C06D-C554-4405-8619-953D9254387A}" destId="{EBAA7030-F7D4-4306-A8FD-039AD82FD11D}" srcOrd="2" destOrd="0" parTransId="{FF36014C-AB9C-4F26-B675-2E073761D4E0}" sibTransId="{1E71C612-B965-4A83-BB24-3871813959B9}"/>
    <dgm:cxn modelId="{7D122305-FB59-4D1E-958A-FFC905F35BCF}" srcId="{0F3ACF0A-CEB3-4D53-84AB-78479D48929E}" destId="{1363FC32-987E-4888-A5F6-4D3A2709ADCB}" srcOrd="0" destOrd="0" parTransId="{21FD7CEB-B1D6-4D8B-A952-A55B6B15AFE0}" sibTransId="{6797EEF8-F793-4657-86C3-66D643737124}"/>
    <dgm:cxn modelId="{0B12DB16-05A0-41AB-8E11-A648B155E31D}" type="presOf" srcId="{3029C06D-C554-4405-8619-953D9254387A}" destId="{7504CD02-CAD3-401A-A7CE-E61B1DB54061}" srcOrd="0" destOrd="0" presId="urn:microsoft.com/office/officeart/2005/8/layout/chevron2"/>
    <dgm:cxn modelId="{A433E3F6-92AF-4DDF-8939-5EA13B6A1EFD}" type="presParOf" srcId="{7504CD02-CAD3-401A-A7CE-E61B1DB54061}" destId="{92455F07-0681-4001-9A9D-38D24070F6B2}" srcOrd="0" destOrd="0" presId="urn:microsoft.com/office/officeart/2005/8/layout/chevron2"/>
    <dgm:cxn modelId="{F7755613-2EA0-4D52-B386-0AE76FC2549E}" type="presParOf" srcId="{92455F07-0681-4001-9A9D-38D24070F6B2}" destId="{F043EF62-0CAD-4203-87BF-E1601D564404}" srcOrd="0" destOrd="0" presId="urn:microsoft.com/office/officeart/2005/8/layout/chevron2"/>
    <dgm:cxn modelId="{5DB7E8D6-4192-43A8-AAE5-9AC0AC6E7D8A}" type="presParOf" srcId="{92455F07-0681-4001-9A9D-38D24070F6B2}" destId="{5CE40F0A-1100-4D8F-857D-05E0A1C1372D}" srcOrd="1" destOrd="0" presId="urn:microsoft.com/office/officeart/2005/8/layout/chevron2"/>
    <dgm:cxn modelId="{BB0462CA-40F3-4F68-A9AB-6E3B248B74B0}" type="presParOf" srcId="{7504CD02-CAD3-401A-A7CE-E61B1DB54061}" destId="{692BC510-0740-4B15-A977-079BC3A9B45B}" srcOrd="1" destOrd="0" presId="urn:microsoft.com/office/officeart/2005/8/layout/chevron2"/>
    <dgm:cxn modelId="{7957E280-A754-43E9-B261-7CF37894B7E8}" type="presParOf" srcId="{7504CD02-CAD3-401A-A7CE-E61B1DB54061}" destId="{6D3195F1-8053-474A-91F1-A0FD4610D2CB}" srcOrd="2" destOrd="0" presId="urn:microsoft.com/office/officeart/2005/8/layout/chevron2"/>
    <dgm:cxn modelId="{73B80E51-164F-4417-8F42-79A4276CD2C8}" type="presParOf" srcId="{6D3195F1-8053-474A-91F1-A0FD4610D2CB}" destId="{381C113E-0069-4FA3-B0D9-8AA1FB15546B}" srcOrd="0" destOrd="0" presId="urn:microsoft.com/office/officeart/2005/8/layout/chevron2"/>
    <dgm:cxn modelId="{808F07E2-7DB8-4AA9-88C0-E5CF940B2BD0}" type="presParOf" srcId="{6D3195F1-8053-474A-91F1-A0FD4610D2CB}" destId="{68D6B112-E81E-43D2-A79C-DBAD3A1ACD40}" srcOrd="1" destOrd="0" presId="urn:microsoft.com/office/officeart/2005/8/layout/chevron2"/>
    <dgm:cxn modelId="{AEFD2186-9782-40BC-A17B-DFC1FDD82564}" type="presParOf" srcId="{7504CD02-CAD3-401A-A7CE-E61B1DB54061}" destId="{262C67C8-32AB-488F-867B-5F42D5391181}" srcOrd="3" destOrd="0" presId="urn:microsoft.com/office/officeart/2005/8/layout/chevron2"/>
    <dgm:cxn modelId="{2BB27D4F-F067-41CB-B6FD-D5E60F13C696}" type="presParOf" srcId="{7504CD02-CAD3-401A-A7CE-E61B1DB54061}" destId="{98ADD23F-76AB-4F63-BCF3-649B14A5FDFF}" srcOrd="4" destOrd="0" presId="urn:microsoft.com/office/officeart/2005/8/layout/chevron2"/>
    <dgm:cxn modelId="{6C98A5F5-3C45-4F25-968E-749D2E94F50E}" type="presParOf" srcId="{98ADD23F-76AB-4F63-BCF3-649B14A5FDFF}" destId="{9FACB344-9CF6-4F2E-B606-5041C16E9C2A}" srcOrd="0" destOrd="0" presId="urn:microsoft.com/office/officeart/2005/8/layout/chevron2"/>
    <dgm:cxn modelId="{C7605E8A-F384-4F84-BD89-10B7243F2668}" type="presParOf" srcId="{98ADD23F-76AB-4F63-BCF3-649B14A5FDFF}" destId="{9083289D-8A27-4700-8721-815408FBC048}" srcOrd="1" destOrd="0" presId="urn:microsoft.com/office/officeart/2005/8/layout/chevron2"/>
    <dgm:cxn modelId="{21DFA233-9D3B-4C70-AA4A-3235461A06E3}" type="presParOf" srcId="{7504CD02-CAD3-401A-A7CE-E61B1DB54061}" destId="{F3802113-D8D4-4A3F-A03E-8BB5EFBEA965}" srcOrd="5" destOrd="0" presId="urn:microsoft.com/office/officeart/2005/8/layout/chevron2"/>
    <dgm:cxn modelId="{CFE85C9F-83C6-4222-AF44-5287659679EF}" type="presParOf" srcId="{7504CD02-CAD3-401A-A7CE-E61B1DB54061}" destId="{3BC53972-957C-4994-A824-0FF2D8DE47AE}" srcOrd="6" destOrd="0" presId="urn:microsoft.com/office/officeart/2005/8/layout/chevron2"/>
    <dgm:cxn modelId="{0ABADABC-9F62-48F1-A7CD-1C0F8492A526}" type="presParOf" srcId="{3BC53972-957C-4994-A824-0FF2D8DE47AE}" destId="{1A715B68-1D71-4885-A5F3-A365FA918E81}" srcOrd="0" destOrd="0" presId="urn:microsoft.com/office/officeart/2005/8/layout/chevron2"/>
    <dgm:cxn modelId="{3BBD89F3-E8E2-4F7D-B28F-4A301E30CEF6}" type="presParOf" srcId="{3BC53972-957C-4994-A824-0FF2D8DE47AE}" destId="{C6B95D03-B6DB-4E29-9D4D-908B1E2EFC9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43EF62-0CAD-4203-87BF-E1601D564404}">
      <dsp:nvSpPr>
        <dsp:cNvPr id="0" name=""/>
        <dsp:cNvSpPr/>
      </dsp:nvSpPr>
      <dsp:spPr>
        <a:xfrm rot="5400000">
          <a:off x="-168207" y="170097"/>
          <a:ext cx="1121381" cy="784966"/>
        </a:xfrm>
        <a:prstGeom prst="chevron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1</a:t>
          </a:r>
          <a:endParaRPr lang="ru-RU" sz="2200" kern="1200" dirty="0"/>
        </a:p>
      </dsp:txBody>
      <dsp:txXfrm rot="-5400000">
        <a:off x="1" y="394372"/>
        <a:ext cx="784966" cy="336415"/>
      </dsp:txXfrm>
    </dsp:sp>
    <dsp:sp modelId="{5CE40F0A-1100-4D8F-857D-05E0A1C1372D}">
      <dsp:nvSpPr>
        <dsp:cNvPr id="0" name=""/>
        <dsp:cNvSpPr/>
      </dsp:nvSpPr>
      <dsp:spPr>
        <a:xfrm rot="5400000">
          <a:off x="4457190" y="-3670333"/>
          <a:ext cx="728897" cy="807334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Федеральный закон от 27 мая 2003 г. № 58-ФЗ «О системе государственной службы Российской Федерации»</a:t>
          </a:r>
          <a:endParaRPr lang="ru-RU" sz="1800" kern="1200" dirty="0"/>
        </a:p>
      </dsp:txBody>
      <dsp:txXfrm rot="-5400000">
        <a:off x="784966" y="37473"/>
        <a:ext cx="8037763" cy="657733"/>
      </dsp:txXfrm>
    </dsp:sp>
    <dsp:sp modelId="{381C113E-0069-4FA3-B0D9-8AA1FB15546B}">
      <dsp:nvSpPr>
        <dsp:cNvPr id="0" name=""/>
        <dsp:cNvSpPr/>
      </dsp:nvSpPr>
      <dsp:spPr>
        <a:xfrm rot="5400000">
          <a:off x="-168207" y="1174690"/>
          <a:ext cx="1121381" cy="784966"/>
        </a:xfrm>
        <a:prstGeom prst="chevron">
          <a:avLst/>
        </a:prstGeom>
        <a:solidFill>
          <a:schemeClr val="accent1">
            <a:shade val="80000"/>
            <a:hueOff val="76561"/>
            <a:satOff val="-1098"/>
            <a:lumOff val="6404"/>
            <a:alphaOff val="0"/>
          </a:schemeClr>
        </a:solidFill>
        <a:ln w="25400" cap="flat" cmpd="sng" algn="ctr">
          <a:solidFill>
            <a:schemeClr val="accent1">
              <a:shade val="80000"/>
              <a:hueOff val="76561"/>
              <a:satOff val="-1098"/>
              <a:lumOff val="64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2</a:t>
          </a:r>
          <a:endParaRPr lang="ru-RU" sz="2200" kern="1200" dirty="0"/>
        </a:p>
      </dsp:txBody>
      <dsp:txXfrm rot="-5400000">
        <a:off x="1" y="1398965"/>
        <a:ext cx="784966" cy="336415"/>
      </dsp:txXfrm>
    </dsp:sp>
    <dsp:sp modelId="{68D6B112-E81E-43D2-A79C-DBAD3A1ACD40}">
      <dsp:nvSpPr>
        <dsp:cNvPr id="0" name=""/>
        <dsp:cNvSpPr/>
      </dsp:nvSpPr>
      <dsp:spPr>
        <a:xfrm rot="5400000">
          <a:off x="4457190" y="-2665739"/>
          <a:ext cx="728897" cy="807334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76561"/>
              <a:satOff val="-1098"/>
              <a:lumOff val="64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Федеральный закон от 27 июля 2004 г. № 79-ФЗ «О государственной гражданской службе Российской Федерации»</a:t>
          </a:r>
          <a:endParaRPr lang="ru-RU" sz="1800" kern="1200" dirty="0"/>
        </a:p>
      </dsp:txBody>
      <dsp:txXfrm rot="-5400000">
        <a:off x="784966" y="1042067"/>
        <a:ext cx="8037763" cy="657733"/>
      </dsp:txXfrm>
    </dsp:sp>
    <dsp:sp modelId="{9FACB344-9CF6-4F2E-B606-5041C16E9C2A}">
      <dsp:nvSpPr>
        <dsp:cNvPr id="0" name=""/>
        <dsp:cNvSpPr/>
      </dsp:nvSpPr>
      <dsp:spPr>
        <a:xfrm rot="5400000">
          <a:off x="-168207" y="2179284"/>
          <a:ext cx="1121381" cy="784966"/>
        </a:xfrm>
        <a:prstGeom prst="chevron">
          <a:avLst/>
        </a:prstGeom>
        <a:solidFill>
          <a:schemeClr val="accent1">
            <a:shade val="80000"/>
            <a:hueOff val="153123"/>
            <a:satOff val="-2196"/>
            <a:lumOff val="12807"/>
            <a:alphaOff val="0"/>
          </a:schemeClr>
        </a:solidFill>
        <a:ln w="25400" cap="flat" cmpd="sng" algn="ctr">
          <a:solidFill>
            <a:schemeClr val="accent1">
              <a:shade val="80000"/>
              <a:hueOff val="153123"/>
              <a:satOff val="-2196"/>
              <a:lumOff val="1280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3</a:t>
          </a:r>
          <a:endParaRPr lang="ru-RU" sz="2200" kern="1200" dirty="0"/>
        </a:p>
      </dsp:txBody>
      <dsp:txXfrm rot="-5400000">
        <a:off x="1" y="2403559"/>
        <a:ext cx="784966" cy="336415"/>
      </dsp:txXfrm>
    </dsp:sp>
    <dsp:sp modelId="{9083289D-8A27-4700-8721-815408FBC048}">
      <dsp:nvSpPr>
        <dsp:cNvPr id="0" name=""/>
        <dsp:cNvSpPr/>
      </dsp:nvSpPr>
      <dsp:spPr>
        <a:xfrm rot="5400000">
          <a:off x="4457190" y="-1661146"/>
          <a:ext cx="728897" cy="807334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153123"/>
              <a:satOff val="-2196"/>
              <a:lumOff val="1280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Указ Президента Российской Федерации от 25 июля 2006 г. № 763 «О денежном содержании федеральных государственных гражданских служащих</a:t>
          </a:r>
          <a:endParaRPr lang="ru-RU" sz="1800" kern="1200" dirty="0"/>
        </a:p>
      </dsp:txBody>
      <dsp:txXfrm rot="-5400000">
        <a:off x="784966" y="2046660"/>
        <a:ext cx="8037763" cy="657733"/>
      </dsp:txXfrm>
    </dsp:sp>
    <dsp:sp modelId="{4BDDF114-D0AD-416F-ABC2-BAD43882EEFF}">
      <dsp:nvSpPr>
        <dsp:cNvPr id="0" name=""/>
        <dsp:cNvSpPr/>
      </dsp:nvSpPr>
      <dsp:spPr>
        <a:xfrm rot="5400000">
          <a:off x="-168207" y="3183878"/>
          <a:ext cx="1121381" cy="784966"/>
        </a:xfrm>
        <a:prstGeom prst="chevron">
          <a:avLst/>
        </a:prstGeom>
        <a:solidFill>
          <a:schemeClr val="accent1">
            <a:shade val="80000"/>
            <a:hueOff val="229684"/>
            <a:satOff val="-3294"/>
            <a:lumOff val="19211"/>
            <a:alphaOff val="0"/>
          </a:schemeClr>
        </a:solidFill>
        <a:ln w="25400" cap="flat" cmpd="sng" algn="ctr">
          <a:solidFill>
            <a:schemeClr val="accent1">
              <a:shade val="80000"/>
              <a:hueOff val="229684"/>
              <a:satOff val="-3294"/>
              <a:lumOff val="1921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4</a:t>
          </a:r>
          <a:endParaRPr lang="ru-RU" sz="2200" kern="1200" dirty="0"/>
        </a:p>
      </dsp:txBody>
      <dsp:txXfrm rot="-5400000">
        <a:off x="1" y="3408153"/>
        <a:ext cx="784966" cy="336415"/>
      </dsp:txXfrm>
    </dsp:sp>
    <dsp:sp modelId="{76837F65-FDDD-4ECE-AB63-407CE74B484E}">
      <dsp:nvSpPr>
        <dsp:cNvPr id="0" name=""/>
        <dsp:cNvSpPr/>
      </dsp:nvSpPr>
      <dsp:spPr>
        <a:xfrm rot="5400000">
          <a:off x="4457190" y="-656552"/>
          <a:ext cx="728897" cy="807334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229684"/>
              <a:satOff val="-3294"/>
              <a:lumOff val="1921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Федеральный закон от 25 декабря 2008 г. № 273-ФЗ «О противодействии коррупции»</a:t>
          </a:r>
          <a:endParaRPr lang="ru-RU" sz="1800" kern="1200" dirty="0"/>
        </a:p>
      </dsp:txBody>
      <dsp:txXfrm rot="-5400000">
        <a:off x="784966" y="3051254"/>
        <a:ext cx="8037763" cy="657733"/>
      </dsp:txXfrm>
    </dsp:sp>
    <dsp:sp modelId="{2E3CE880-E3F8-4842-B3F7-280A77A0A867}">
      <dsp:nvSpPr>
        <dsp:cNvPr id="0" name=""/>
        <dsp:cNvSpPr/>
      </dsp:nvSpPr>
      <dsp:spPr>
        <a:xfrm rot="5400000">
          <a:off x="-168207" y="4188471"/>
          <a:ext cx="1121381" cy="784966"/>
        </a:xfrm>
        <a:prstGeom prst="chevron">
          <a:avLst/>
        </a:prstGeom>
        <a:solidFill>
          <a:schemeClr val="accent1">
            <a:shade val="80000"/>
            <a:hueOff val="306246"/>
            <a:satOff val="-4392"/>
            <a:lumOff val="25615"/>
            <a:alphaOff val="0"/>
          </a:schemeClr>
        </a:solidFill>
        <a:ln w="25400" cap="flat" cmpd="sng" algn="ctr">
          <a:solidFill>
            <a:schemeClr val="accent1">
              <a:shade val="80000"/>
              <a:hueOff val="306246"/>
              <a:satOff val="-4392"/>
              <a:lumOff val="256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 dirty="0"/>
        </a:p>
      </dsp:txBody>
      <dsp:txXfrm rot="-5400000">
        <a:off x="1" y="4412746"/>
        <a:ext cx="784966" cy="336415"/>
      </dsp:txXfrm>
    </dsp:sp>
    <dsp:sp modelId="{319FD527-4544-4EBB-A0B6-7464B042276B}">
      <dsp:nvSpPr>
        <dsp:cNvPr id="0" name=""/>
        <dsp:cNvSpPr/>
      </dsp:nvSpPr>
      <dsp:spPr>
        <a:xfrm rot="5400000">
          <a:off x="4457190" y="348040"/>
          <a:ext cx="728897" cy="807334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306246"/>
              <a:satOff val="-4392"/>
              <a:lumOff val="256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Подзаконные нормативные правовые акты – постановления Правительства Российской Федерации, ведомственные акты</a:t>
          </a:r>
          <a:endParaRPr lang="ru-RU" sz="1800" kern="1200" dirty="0"/>
        </a:p>
      </dsp:txBody>
      <dsp:txXfrm rot="-5400000">
        <a:off x="784966" y="4055846"/>
        <a:ext cx="8037763" cy="6577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43EF62-0CAD-4203-87BF-E1601D564404}">
      <dsp:nvSpPr>
        <dsp:cNvPr id="0" name=""/>
        <dsp:cNvSpPr/>
      </dsp:nvSpPr>
      <dsp:spPr>
        <a:xfrm rot="5400000">
          <a:off x="-209081" y="210844"/>
          <a:ext cx="1393878" cy="975714"/>
        </a:xfrm>
        <a:prstGeom prst="chevron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1</a:t>
          </a:r>
          <a:endParaRPr lang="ru-RU" sz="2700" kern="1200" dirty="0"/>
        </a:p>
      </dsp:txBody>
      <dsp:txXfrm rot="-5400000">
        <a:off x="1" y="489619"/>
        <a:ext cx="975714" cy="418164"/>
      </dsp:txXfrm>
    </dsp:sp>
    <dsp:sp modelId="{5CE40F0A-1100-4D8F-857D-05E0A1C1372D}">
      <dsp:nvSpPr>
        <dsp:cNvPr id="0" name=""/>
        <dsp:cNvSpPr/>
      </dsp:nvSpPr>
      <dsp:spPr>
        <a:xfrm rot="5400000">
          <a:off x="4464002" y="-3486525"/>
          <a:ext cx="906020" cy="78825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Ликвидация разбалансированности штатных расписаний ТО</a:t>
          </a:r>
          <a:endParaRPr lang="ru-RU" sz="2000" kern="1200" dirty="0"/>
        </a:p>
      </dsp:txBody>
      <dsp:txXfrm rot="-5400000">
        <a:off x="975714" y="45991"/>
        <a:ext cx="7838369" cy="817564"/>
      </dsp:txXfrm>
    </dsp:sp>
    <dsp:sp modelId="{381C113E-0069-4FA3-B0D9-8AA1FB15546B}">
      <dsp:nvSpPr>
        <dsp:cNvPr id="0" name=""/>
        <dsp:cNvSpPr/>
      </dsp:nvSpPr>
      <dsp:spPr>
        <a:xfrm rot="5400000">
          <a:off x="-209081" y="1459555"/>
          <a:ext cx="1393878" cy="975714"/>
        </a:xfrm>
        <a:prstGeom prst="chevron">
          <a:avLst/>
        </a:prstGeom>
        <a:solidFill>
          <a:schemeClr val="accent1">
            <a:shade val="80000"/>
            <a:hueOff val="102082"/>
            <a:satOff val="-1464"/>
            <a:lumOff val="8538"/>
            <a:alphaOff val="0"/>
          </a:schemeClr>
        </a:solidFill>
        <a:ln w="25400" cap="flat" cmpd="sng" algn="ctr">
          <a:solidFill>
            <a:schemeClr val="accent1">
              <a:shade val="80000"/>
              <a:hueOff val="102082"/>
              <a:satOff val="-1464"/>
              <a:lumOff val="853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2</a:t>
          </a:r>
          <a:endParaRPr lang="ru-RU" sz="2700" kern="1200" dirty="0"/>
        </a:p>
      </dsp:txBody>
      <dsp:txXfrm rot="-5400000">
        <a:off x="1" y="1738330"/>
        <a:ext cx="975714" cy="418164"/>
      </dsp:txXfrm>
    </dsp:sp>
    <dsp:sp modelId="{68D6B112-E81E-43D2-A79C-DBAD3A1ACD40}">
      <dsp:nvSpPr>
        <dsp:cNvPr id="0" name=""/>
        <dsp:cNvSpPr/>
      </dsp:nvSpPr>
      <dsp:spPr>
        <a:xfrm rot="5400000">
          <a:off x="4464002" y="-2237814"/>
          <a:ext cx="906020" cy="78825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102082"/>
              <a:satOff val="-1464"/>
              <a:lumOff val="853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Увеличение штатной численности Службы</a:t>
          </a:r>
          <a:endParaRPr lang="ru-RU" sz="2000" kern="1200" dirty="0"/>
        </a:p>
      </dsp:txBody>
      <dsp:txXfrm rot="-5400000">
        <a:off x="975714" y="1294702"/>
        <a:ext cx="7838369" cy="817564"/>
      </dsp:txXfrm>
    </dsp:sp>
    <dsp:sp modelId="{9FACB344-9CF6-4F2E-B606-5041C16E9C2A}">
      <dsp:nvSpPr>
        <dsp:cNvPr id="0" name=""/>
        <dsp:cNvSpPr/>
      </dsp:nvSpPr>
      <dsp:spPr>
        <a:xfrm rot="5400000">
          <a:off x="-209081" y="2708266"/>
          <a:ext cx="1393878" cy="975714"/>
        </a:xfrm>
        <a:prstGeom prst="chevron">
          <a:avLst/>
        </a:prstGeom>
        <a:solidFill>
          <a:schemeClr val="accent1">
            <a:shade val="80000"/>
            <a:hueOff val="204164"/>
            <a:satOff val="-2928"/>
            <a:lumOff val="17077"/>
            <a:alphaOff val="0"/>
          </a:schemeClr>
        </a:solidFill>
        <a:ln w="25400" cap="flat" cmpd="sng" algn="ctr">
          <a:solidFill>
            <a:schemeClr val="accent1">
              <a:shade val="80000"/>
              <a:hueOff val="204164"/>
              <a:satOff val="-2928"/>
              <a:lumOff val="170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3</a:t>
          </a:r>
          <a:endParaRPr lang="ru-RU" sz="2700" kern="1200" dirty="0"/>
        </a:p>
      </dsp:txBody>
      <dsp:txXfrm rot="-5400000">
        <a:off x="1" y="2987041"/>
        <a:ext cx="975714" cy="418164"/>
      </dsp:txXfrm>
    </dsp:sp>
    <dsp:sp modelId="{9083289D-8A27-4700-8721-815408FBC048}">
      <dsp:nvSpPr>
        <dsp:cNvPr id="0" name=""/>
        <dsp:cNvSpPr/>
      </dsp:nvSpPr>
      <dsp:spPr>
        <a:xfrm rot="5400000">
          <a:off x="4464002" y="-989103"/>
          <a:ext cx="906020" cy="78825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204164"/>
              <a:satOff val="-2928"/>
              <a:lumOff val="170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Подготовка к переходу на трехуровневую систему квалификационных требований к должностям  гражданской службы</a:t>
          </a:r>
          <a:endParaRPr lang="ru-RU" sz="2000" kern="1200" dirty="0"/>
        </a:p>
      </dsp:txBody>
      <dsp:txXfrm rot="-5400000">
        <a:off x="975714" y="2543413"/>
        <a:ext cx="7838369" cy="817564"/>
      </dsp:txXfrm>
    </dsp:sp>
    <dsp:sp modelId="{4BDDF114-D0AD-416F-ABC2-BAD43882EEFF}">
      <dsp:nvSpPr>
        <dsp:cNvPr id="0" name=""/>
        <dsp:cNvSpPr/>
      </dsp:nvSpPr>
      <dsp:spPr>
        <a:xfrm rot="5400000">
          <a:off x="-209081" y="3956977"/>
          <a:ext cx="1393878" cy="975714"/>
        </a:xfrm>
        <a:prstGeom prst="chevron">
          <a:avLst/>
        </a:prstGeom>
        <a:solidFill>
          <a:schemeClr val="accent1">
            <a:shade val="80000"/>
            <a:hueOff val="306246"/>
            <a:satOff val="-4392"/>
            <a:lumOff val="25615"/>
            <a:alphaOff val="0"/>
          </a:schemeClr>
        </a:solidFill>
        <a:ln w="25400" cap="flat" cmpd="sng" algn="ctr">
          <a:solidFill>
            <a:schemeClr val="accent1">
              <a:shade val="80000"/>
              <a:hueOff val="306246"/>
              <a:satOff val="-4392"/>
              <a:lumOff val="256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4</a:t>
          </a:r>
          <a:endParaRPr lang="ru-RU" sz="2700" kern="1200" dirty="0"/>
        </a:p>
      </dsp:txBody>
      <dsp:txXfrm rot="-5400000">
        <a:off x="1" y="4235752"/>
        <a:ext cx="975714" cy="418164"/>
      </dsp:txXfrm>
    </dsp:sp>
    <dsp:sp modelId="{76837F65-FDDD-4ECE-AB63-407CE74B484E}">
      <dsp:nvSpPr>
        <dsp:cNvPr id="0" name=""/>
        <dsp:cNvSpPr/>
      </dsp:nvSpPr>
      <dsp:spPr>
        <a:xfrm rot="5400000">
          <a:off x="4464002" y="259607"/>
          <a:ext cx="906020" cy="78825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306246"/>
              <a:satOff val="-4392"/>
              <a:lumOff val="256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Модернизация процесса формирования кадрового резерва Службы</a:t>
          </a:r>
          <a:endParaRPr lang="ru-RU" sz="2000" kern="1200" dirty="0"/>
        </a:p>
      </dsp:txBody>
      <dsp:txXfrm rot="-5400000">
        <a:off x="975714" y="3792123"/>
        <a:ext cx="7838369" cy="8175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43EF62-0CAD-4203-87BF-E1601D564404}">
      <dsp:nvSpPr>
        <dsp:cNvPr id="0" name=""/>
        <dsp:cNvSpPr/>
      </dsp:nvSpPr>
      <dsp:spPr>
        <a:xfrm rot="5400000">
          <a:off x="-209081" y="210844"/>
          <a:ext cx="1393878" cy="975714"/>
        </a:xfrm>
        <a:prstGeom prst="chevron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1</a:t>
          </a:r>
          <a:endParaRPr lang="ru-RU" sz="2700" kern="1200" dirty="0"/>
        </a:p>
      </dsp:txBody>
      <dsp:txXfrm rot="-5400000">
        <a:off x="1" y="489619"/>
        <a:ext cx="975714" cy="418164"/>
      </dsp:txXfrm>
    </dsp:sp>
    <dsp:sp modelId="{5CE40F0A-1100-4D8F-857D-05E0A1C1372D}">
      <dsp:nvSpPr>
        <dsp:cNvPr id="0" name=""/>
        <dsp:cNvSpPr/>
      </dsp:nvSpPr>
      <dsp:spPr>
        <a:xfrm rot="5400000">
          <a:off x="4464002" y="-3486525"/>
          <a:ext cx="906020" cy="78825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Ликвидация разбалансированности штатных расписаний ТО</a:t>
          </a:r>
          <a:endParaRPr lang="ru-RU" sz="2000" kern="1200" dirty="0"/>
        </a:p>
      </dsp:txBody>
      <dsp:txXfrm rot="-5400000">
        <a:off x="975714" y="45991"/>
        <a:ext cx="7838369" cy="817564"/>
      </dsp:txXfrm>
    </dsp:sp>
    <dsp:sp modelId="{381C113E-0069-4FA3-B0D9-8AA1FB15546B}">
      <dsp:nvSpPr>
        <dsp:cNvPr id="0" name=""/>
        <dsp:cNvSpPr/>
      </dsp:nvSpPr>
      <dsp:spPr>
        <a:xfrm rot="5400000">
          <a:off x="-209081" y="1459555"/>
          <a:ext cx="1393878" cy="975714"/>
        </a:xfrm>
        <a:prstGeom prst="chevron">
          <a:avLst/>
        </a:prstGeom>
        <a:solidFill>
          <a:schemeClr val="accent1">
            <a:shade val="80000"/>
            <a:hueOff val="102082"/>
            <a:satOff val="-1464"/>
            <a:lumOff val="8538"/>
            <a:alphaOff val="0"/>
          </a:schemeClr>
        </a:solidFill>
        <a:ln w="25400" cap="flat" cmpd="sng" algn="ctr">
          <a:solidFill>
            <a:schemeClr val="accent1">
              <a:shade val="80000"/>
              <a:hueOff val="102082"/>
              <a:satOff val="-1464"/>
              <a:lumOff val="853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2</a:t>
          </a:r>
          <a:endParaRPr lang="ru-RU" sz="2700" kern="1200" dirty="0"/>
        </a:p>
      </dsp:txBody>
      <dsp:txXfrm rot="-5400000">
        <a:off x="1" y="1738330"/>
        <a:ext cx="975714" cy="418164"/>
      </dsp:txXfrm>
    </dsp:sp>
    <dsp:sp modelId="{68D6B112-E81E-43D2-A79C-DBAD3A1ACD40}">
      <dsp:nvSpPr>
        <dsp:cNvPr id="0" name=""/>
        <dsp:cNvSpPr/>
      </dsp:nvSpPr>
      <dsp:spPr>
        <a:xfrm rot="5400000">
          <a:off x="4464002" y="-2237814"/>
          <a:ext cx="906020" cy="78825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102082"/>
              <a:satOff val="-1464"/>
              <a:lumOff val="853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Увеличение штатной численности Службы</a:t>
          </a:r>
          <a:endParaRPr lang="ru-RU" sz="2000" kern="1200" dirty="0"/>
        </a:p>
      </dsp:txBody>
      <dsp:txXfrm rot="-5400000">
        <a:off x="975714" y="1294702"/>
        <a:ext cx="7838369" cy="817564"/>
      </dsp:txXfrm>
    </dsp:sp>
    <dsp:sp modelId="{9FACB344-9CF6-4F2E-B606-5041C16E9C2A}">
      <dsp:nvSpPr>
        <dsp:cNvPr id="0" name=""/>
        <dsp:cNvSpPr/>
      </dsp:nvSpPr>
      <dsp:spPr>
        <a:xfrm rot="5400000">
          <a:off x="-209081" y="2708266"/>
          <a:ext cx="1393878" cy="975714"/>
        </a:xfrm>
        <a:prstGeom prst="chevron">
          <a:avLst/>
        </a:prstGeom>
        <a:solidFill>
          <a:schemeClr val="accent1">
            <a:shade val="80000"/>
            <a:hueOff val="204164"/>
            <a:satOff val="-2928"/>
            <a:lumOff val="17077"/>
            <a:alphaOff val="0"/>
          </a:schemeClr>
        </a:solidFill>
        <a:ln w="25400" cap="flat" cmpd="sng" algn="ctr">
          <a:solidFill>
            <a:schemeClr val="accent1">
              <a:shade val="80000"/>
              <a:hueOff val="204164"/>
              <a:satOff val="-2928"/>
              <a:lumOff val="170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3</a:t>
          </a:r>
          <a:endParaRPr lang="ru-RU" sz="2700" kern="1200" dirty="0"/>
        </a:p>
      </dsp:txBody>
      <dsp:txXfrm rot="-5400000">
        <a:off x="1" y="2987041"/>
        <a:ext cx="975714" cy="418164"/>
      </dsp:txXfrm>
    </dsp:sp>
    <dsp:sp modelId="{9083289D-8A27-4700-8721-815408FBC048}">
      <dsp:nvSpPr>
        <dsp:cNvPr id="0" name=""/>
        <dsp:cNvSpPr/>
      </dsp:nvSpPr>
      <dsp:spPr>
        <a:xfrm rot="5400000">
          <a:off x="4464002" y="-989103"/>
          <a:ext cx="906020" cy="78825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204164"/>
              <a:satOff val="-2928"/>
              <a:lumOff val="170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Подготовка к переходу на трехуровневую систему квалификационных требований к должностям  гражданской службы</a:t>
          </a:r>
          <a:endParaRPr lang="ru-RU" sz="2000" kern="1200" dirty="0"/>
        </a:p>
      </dsp:txBody>
      <dsp:txXfrm rot="-5400000">
        <a:off x="975714" y="2543413"/>
        <a:ext cx="7838369" cy="817564"/>
      </dsp:txXfrm>
    </dsp:sp>
    <dsp:sp modelId="{4BDDF114-D0AD-416F-ABC2-BAD43882EEFF}">
      <dsp:nvSpPr>
        <dsp:cNvPr id="0" name=""/>
        <dsp:cNvSpPr/>
      </dsp:nvSpPr>
      <dsp:spPr>
        <a:xfrm rot="5400000">
          <a:off x="-209081" y="3956977"/>
          <a:ext cx="1393878" cy="975714"/>
        </a:xfrm>
        <a:prstGeom prst="chevron">
          <a:avLst/>
        </a:prstGeom>
        <a:solidFill>
          <a:schemeClr val="accent1">
            <a:shade val="80000"/>
            <a:hueOff val="306246"/>
            <a:satOff val="-4392"/>
            <a:lumOff val="25615"/>
            <a:alphaOff val="0"/>
          </a:schemeClr>
        </a:solidFill>
        <a:ln w="25400" cap="flat" cmpd="sng" algn="ctr">
          <a:solidFill>
            <a:schemeClr val="accent1">
              <a:shade val="80000"/>
              <a:hueOff val="306246"/>
              <a:satOff val="-4392"/>
              <a:lumOff val="256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4</a:t>
          </a:r>
          <a:endParaRPr lang="ru-RU" sz="2700" kern="1200" dirty="0"/>
        </a:p>
      </dsp:txBody>
      <dsp:txXfrm rot="-5400000">
        <a:off x="1" y="4235752"/>
        <a:ext cx="975714" cy="418164"/>
      </dsp:txXfrm>
    </dsp:sp>
    <dsp:sp modelId="{76837F65-FDDD-4ECE-AB63-407CE74B484E}">
      <dsp:nvSpPr>
        <dsp:cNvPr id="0" name=""/>
        <dsp:cNvSpPr/>
      </dsp:nvSpPr>
      <dsp:spPr>
        <a:xfrm rot="5400000">
          <a:off x="4464002" y="259607"/>
          <a:ext cx="906020" cy="78825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306246"/>
              <a:satOff val="-4392"/>
              <a:lumOff val="256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/>
            <a:t>Модернизация процесса формирования кадрового резерва Службы</a:t>
          </a:r>
          <a:endParaRPr lang="ru-RU" sz="2000" b="1" kern="1200" dirty="0"/>
        </a:p>
      </dsp:txBody>
      <dsp:txXfrm rot="-5400000">
        <a:off x="975714" y="3792123"/>
        <a:ext cx="7838369" cy="81756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43EF62-0CAD-4203-87BF-E1601D564404}">
      <dsp:nvSpPr>
        <dsp:cNvPr id="0" name=""/>
        <dsp:cNvSpPr/>
      </dsp:nvSpPr>
      <dsp:spPr>
        <a:xfrm rot="5400000">
          <a:off x="-209081" y="210844"/>
          <a:ext cx="1393878" cy="975714"/>
        </a:xfrm>
        <a:prstGeom prst="chevron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1</a:t>
          </a:r>
          <a:endParaRPr lang="ru-RU" sz="2700" kern="1200" dirty="0"/>
        </a:p>
      </dsp:txBody>
      <dsp:txXfrm rot="-5400000">
        <a:off x="1" y="489619"/>
        <a:ext cx="975714" cy="418164"/>
      </dsp:txXfrm>
    </dsp:sp>
    <dsp:sp modelId="{5CE40F0A-1100-4D8F-857D-05E0A1C1372D}">
      <dsp:nvSpPr>
        <dsp:cNvPr id="0" name=""/>
        <dsp:cNvSpPr/>
      </dsp:nvSpPr>
      <dsp:spPr>
        <a:xfrm rot="5400000">
          <a:off x="4464002" y="-3486525"/>
          <a:ext cx="906020" cy="78825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/>
            <a:t>Повышение уровня квалификации</a:t>
          </a:r>
          <a:endParaRPr lang="ru-RU" sz="2800" kern="1200" dirty="0"/>
        </a:p>
      </dsp:txBody>
      <dsp:txXfrm rot="-5400000">
        <a:off x="975714" y="45991"/>
        <a:ext cx="7838369" cy="817564"/>
      </dsp:txXfrm>
    </dsp:sp>
    <dsp:sp modelId="{381C113E-0069-4FA3-B0D9-8AA1FB15546B}">
      <dsp:nvSpPr>
        <dsp:cNvPr id="0" name=""/>
        <dsp:cNvSpPr/>
      </dsp:nvSpPr>
      <dsp:spPr>
        <a:xfrm rot="5400000">
          <a:off x="-209081" y="1459555"/>
          <a:ext cx="1393878" cy="975714"/>
        </a:xfrm>
        <a:prstGeom prst="chevron">
          <a:avLst/>
        </a:prstGeom>
        <a:solidFill>
          <a:schemeClr val="accent1">
            <a:shade val="80000"/>
            <a:hueOff val="102082"/>
            <a:satOff val="-1464"/>
            <a:lumOff val="8538"/>
            <a:alphaOff val="0"/>
          </a:schemeClr>
        </a:solidFill>
        <a:ln w="25400" cap="flat" cmpd="sng" algn="ctr">
          <a:solidFill>
            <a:schemeClr val="accent1">
              <a:shade val="80000"/>
              <a:hueOff val="102082"/>
              <a:satOff val="-1464"/>
              <a:lumOff val="853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2</a:t>
          </a:r>
          <a:endParaRPr lang="ru-RU" sz="2700" kern="1200" dirty="0"/>
        </a:p>
      </dsp:txBody>
      <dsp:txXfrm rot="-5400000">
        <a:off x="1" y="1738330"/>
        <a:ext cx="975714" cy="418164"/>
      </dsp:txXfrm>
    </dsp:sp>
    <dsp:sp modelId="{68D6B112-E81E-43D2-A79C-DBAD3A1ACD40}">
      <dsp:nvSpPr>
        <dsp:cNvPr id="0" name=""/>
        <dsp:cNvSpPr/>
      </dsp:nvSpPr>
      <dsp:spPr>
        <a:xfrm rot="5400000">
          <a:off x="4464002" y="-2237814"/>
          <a:ext cx="906020" cy="78825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102082"/>
              <a:satOff val="-1464"/>
              <a:lumOff val="853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/>
            <a:t>Обучение по направлениям деятельности службы</a:t>
          </a:r>
          <a:endParaRPr lang="ru-RU" sz="2800" kern="1200" dirty="0"/>
        </a:p>
      </dsp:txBody>
      <dsp:txXfrm rot="-5400000">
        <a:off x="975714" y="1294702"/>
        <a:ext cx="7838369" cy="817564"/>
      </dsp:txXfrm>
    </dsp:sp>
    <dsp:sp modelId="{9FACB344-9CF6-4F2E-B606-5041C16E9C2A}">
      <dsp:nvSpPr>
        <dsp:cNvPr id="0" name=""/>
        <dsp:cNvSpPr/>
      </dsp:nvSpPr>
      <dsp:spPr>
        <a:xfrm rot="5400000">
          <a:off x="-209081" y="2708266"/>
          <a:ext cx="1393878" cy="975714"/>
        </a:xfrm>
        <a:prstGeom prst="chevron">
          <a:avLst/>
        </a:prstGeom>
        <a:solidFill>
          <a:schemeClr val="accent1">
            <a:shade val="80000"/>
            <a:hueOff val="204164"/>
            <a:satOff val="-2928"/>
            <a:lumOff val="17077"/>
            <a:alphaOff val="0"/>
          </a:schemeClr>
        </a:solidFill>
        <a:ln w="25400" cap="flat" cmpd="sng" algn="ctr">
          <a:solidFill>
            <a:schemeClr val="accent1">
              <a:shade val="80000"/>
              <a:hueOff val="204164"/>
              <a:satOff val="-2928"/>
              <a:lumOff val="170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3</a:t>
          </a:r>
          <a:endParaRPr lang="ru-RU" sz="2700" kern="1200" dirty="0"/>
        </a:p>
      </dsp:txBody>
      <dsp:txXfrm rot="-5400000">
        <a:off x="1" y="2987041"/>
        <a:ext cx="975714" cy="418164"/>
      </dsp:txXfrm>
    </dsp:sp>
    <dsp:sp modelId="{9083289D-8A27-4700-8721-815408FBC048}">
      <dsp:nvSpPr>
        <dsp:cNvPr id="0" name=""/>
        <dsp:cNvSpPr/>
      </dsp:nvSpPr>
      <dsp:spPr>
        <a:xfrm rot="5400000">
          <a:off x="4464002" y="-989103"/>
          <a:ext cx="906020" cy="78825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204164"/>
              <a:satOff val="-2928"/>
              <a:lumOff val="170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/>
            <a:t>Подготовка по отдельным вопросам</a:t>
          </a:r>
          <a:endParaRPr lang="ru-RU" sz="2800" kern="1200" dirty="0"/>
        </a:p>
      </dsp:txBody>
      <dsp:txXfrm rot="-5400000">
        <a:off x="975714" y="2543413"/>
        <a:ext cx="7838369" cy="817564"/>
      </dsp:txXfrm>
    </dsp:sp>
    <dsp:sp modelId="{4BDDF114-D0AD-416F-ABC2-BAD43882EEFF}">
      <dsp:nvSpPr>
        <dsp:cNvPr id="0" name=""/>
        <dsp:cNvSpPr/>
      </dsp:nvSpPr>
      <dsp:spPr>
        <a:xfrm rot="5400000">
          <a:off x="-209081" y="3956977"/>
          <a:ext cx="1393878" cy="975714"/>
        </a:xfrm>
        <a:prstGeom prst="chevron">
          <a:avLst/>
        </a:prstGeom>
        <a:solidFill>
          <a:schemeClr val="accent1">
            <a:shade val="80000"/>
            <a:hueOff val="306246"/>
            <a:satOff val="-4392"/>
            <a:lumOff val="25615"/>
            <a:alphaOff val="0"/>
          </a:schemeClr>
        </a:solidFill>
        <a:ln w="25400" cap="flat" cmpd="sng" algn="ctr">
          <a:solidFill>
            <a:schemeClr val="accent1">
              <a:shade val="80000"/>
              <a:hueOff val="306246"/>
              <a:satOff val="-4392"/>
              <a:lumOff val="256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4</a:t>
          </a:r>
          <a:endParaRPr lang="ru-RU" sz="2700" kern="1200" dirty="0"/>
        </a:p>
      </dsp:txBody>
      <dsp:txXfrm rot="-5400000">
        <a:off x="1" y="4235752"/>
        <a:ext cx="975714" cy="418164"/>
      </dsp:txXfrm>
    </dsp:sp>
    <dsp:sp modelId="{76837F65-FDDD-4ECE-AB63-407CE74B484E}">
      <dsp:nvSpPr>
        <dsp:cNvPr id="0" name=""/>
        <dsp:cNvSpPr/>
      </dsp:nvSpPr>
      <dsp:spPr>
        <a:xfrm rot="5400000">
          <a:off x="4464002" y="259607"/>
          <a:ext cx="906020" cy="78825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306246"/>
              <a:satOff val="-4392"/>
              <a:lumOff val="256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/>
            <a:t>Оценка готовности кандидата к назначению на должность</a:t>
          </a:r>
          <a:endParaRPr lang="ru-RU" sz="2800" kern="1200" dirty="0"/>
        </a:p>
      </dsp:txBody>
      <dsp:txXfrm rot="-5400000">
        <a:off x="975714" y="3792123"/>
        <a:ext cx="7838369" cy="81756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A6C8C3-5DC1-484F-84E1-24BC0A67B9F8}">
      <dsp:nvSpPr>
        <dsp:cNvPr id="0" name=""/>
        <dsp:cNvSpPr/>
      </dsp:nvSpPr>
      <dsp:spPr>
        <a:xfrm>
          <a:off x="40" y="193213"/>
          <a:ext cx="3845569" cy="6777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Работа кадровых служб</a:t>
          </a:r>
          <a:endParaRPr lang="ru-RU" sz="1800" kern="1200" dirty="0"/>
        </a:p>
      </dsp:txBody>
      <dsp:txXfrm>
        <a:off x="40" y="193213"/>
        <a:ext cx="3845569" cy="677748"/>
      </dsp:txXfrm>
    </dsp:sp>
    <dsp:sp modelId="{31C2D56F-7FD7-4F40-98BD-AC882EC7093C}">
      <dsp:nvSpPr>
        <dsp:cNvPr id="0" name=""/>
        <dsp:cNvSpPr/>
      </dsp:nvSpPr>
      <dsp:spPr>
        <a:xfrm>
          <a:off x="40" y="870961"/>
          <a:ext cx="3845569" cy="346178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разработка планов индивидуального профессионального развития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меры по повышению квалификации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организация стажировок</a:t>
          </a:r>
          <a:endParaRPr lang="ru-RU" sz="1800" kern="1200" dirty="0"/>
        </a:p>
      </dsp:txBody>
      <dsp:txXfrm>
        <a:off x="40" y="870961"/>
        <a:ext cx="3845569" cy="3461788"/>
      </dsp:txXfrm>
    </dsp:sp>
    <dsp:sp modelId="{ECEAB98B-BB1D-4166-A7E8-3B0171834197}">
      <dsp:nvSpPr>
        <dsp:cNvPr id="0" name=""/>
        <dsp:cNvSpPr/>
      </dsp:nvSpPr>
      <dsp:spPr>
        <a:xfrm>
          <a:off x="4383989" y="193213"/>
          <a:ext cx="3845569" cy="6777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Роль руководителей гражданских служащих</a:t>
          </a:r>
          <a:endParaRPr lang="ru-RU" sz="1800" kern="1200" dirty="0"/>
        </a:p>
      </dsp:txBody>
      <dsp:txXfrm>
        <a:off x="4383989" y="193213"/>
        <a:ext cx="3845569" cy="677748"/>
      </dsp:txXfrm>
    </dsp:sp>
    <dsp:sp modelId="{965B86C0-FD7F-4001-9D54-118B3BE6685F}">
      <dsp:nvSpPr>
        <dsp:cNvPr id="0" name=""/>
        <dsp:cNvSpPr/>
      </dsp:nvSpPr>
      <dsp:spPr>
        <a:xfrm>
          <a:off x="4383989" y="870961"/>
          <a:ext cx="3845569" cy="346178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поручения исполнителям ответственных заданий, их участие в совещаниях, публичных мероприятиях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u="none" kern="1200" dirty="0" smtClean="0"/>
            <a:t>инструктаж, наставничество</a:t>
          </a:r>
          <a:endParaRPr lang="ru-RU" sz="1800" u="none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привлечение к участию в научных, образовательных мероприятиях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оценка результатов труда, мотивация к обучению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подготовка к исполнению обязанностей в новой должности по степени готовности кандидата.</a:t>
          </a:r>
          <a:endParaRPr lang="ru-RU" sz="1800" kern="1200" dirty="0"/>
        </a:p>
      </dsp:txBody>
      <dsp:txXfrm>
        <a:off x="4383989" y="870961"/>
        <a:ext cx="3845569" cy="346178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43EF62-0CAD-4203-87BF-E1601D564404}">
      <dsp:nvSpPr>
        <dsp:cNvPr id="0" name=""/>
        <dsp:cNvSpPr/>
      </dsp:nvSpPr>
      <dsp:spPr>
        <a:xfrm rot="5400000">
          <a:off x="-209081" y="210844"/>
          <a:ext cx="1393878" cy="975714"/>
        </a:xfrm>
        <a:prstGeom prst="chevron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A336A"/>
              </a:solidFill>
            </a:rPr>
            <a:t>1</a:t>
          </a:r>
          <a:endParaRPr lang="ru-RU" sz="1600" kern="1200" dirty="0">
            <a:solidFill>
              <a:srgbClr val="0A336A"/>
            </a:solidFill>
          </a:endParaRPr>
        </a:p>
      </dsp:txBody>
      <dsp:txXfrm rot="-5400000">
        <a:off x="1" y="489619"/>
        <a:ext cx="975714" cy="418164"/>
      </dsp:txXfrm>
    </dsp:sp>
    <dsp:sp modelId="{5CE40F0A-1100-4D8F-857D-05E0A1C1372D}">
      <dsp:nvSpPr>
        <dsp:cNvPr id="0" name=""/>
        <dsp:cNvSpPr/>
      </dsp:nvSpPr>
      <dsp:spPr>
        <a:xfrm rot="5400000">
          <a:off x="4464002" y="-3486525"/>
          <a:ext cx="906020" cy="78825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0A336A"/>
              </a:solidFill>
            </a:rPr>
            <a:t>Формирование методической базы кадрового резерва </a:t>
          </a:r>
          <a:endParaRPr lang="ru-RU" sz="2000" kern="1200" dirty="0">
            <a:solidFill>
              <a:srgbClr val="0A336A"/>
            </a:solidFill>
          </a:endParaRPr>
        </a:p>
      </dsp:txBody>
      <dsp:txXfrm rot="-5400000">
        <a:off x="975714" y="45991"/>
        <a:ext cx="7838369" cy="817564"/>
      </dsp:txXfrm>
    </dsp:sp>
    <dsp:sp modelId="{381C113E-0069-4FA3-B0D9-8AA1FB15546B}">
      <dsp:nvSpPr>
        <dsp:cNvPr id="0" name=""/>
        <dsp:cNvSpPr/>
      </dsp:nvSpPr>
      <dsp:spPr>
        <a:xfrm rot="5400000">
          <a:off x="-209081" y="1459555"/>
          <a:ext cx="1393878" cy="975714"/>
        </a:xfrm>
        <a:prstGeom prst="chevron">
          <a:avLst/>
        </a:prstGeom>
        <a:solidFill>
          <a:schemeClr val="accent1">
            <a:shade val="80000"/>
            <a:hueOff val="102082"/>
            <a:satOff val="-1464"/>
            <a:lumOff val="8538"/>
            <a:alphaOff val="0"/>
          </a:schemeClr>
        </a:solidFill>
        <a:ln w="25400" cap="flat" cmpd="sng" algn="ctr">
          <a:solidFill>
            <a:schemeClr val="accent1">
              <a:shade val="80000"/>
              <a:hueOff val="102082"/>
              <a:satOff val="-1464"/>
              <a:lumOff val="853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A336A"/>
              </a:solidFill>
            </a:rPr>
            <a:t>2</a:t>
          </a:r>
          <a:endParaRPr lang="ru-RU" sz="1600" kern="1200" dirty="0">
            <a:solidFill>
              <a:srgbClr val="0A336A"/>
            </a:solidFill>
          </a:endParaRPr>
        </a:p>
      </dsp:txBody>
      <dsp:txXfrm rot="-5400000">
        <a:off x="1" y="1738330"/>
        <a:ext cx="975714" cy="418164"/>
      </dsp:txXfrm>
    </dsp:sp>
    <dsp:sp modelId="{68D6B112-E81E-43D2-A79C-DBAD3A1ACD40}">
      <dsp:nvSpPr>
        <dsp:cNvPr id="0" name=""/>
        <dsp:cNvSpPr/>
      </dsp:nvSpPr>
      <dsp:spPr>
        <a:xfrm rot="5400000">
          <a:off x="4464002" y="-2237814"/>
          <a:ext cx="906020" cy="78825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102082"/>
              <a:satOff val="-1464"/>
              <a:lumOff val="853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0A336A"/>
              </a:solidFill>
            </a:rPr>
            <a:t>Внедрение и использование единых критериев оценки профессионального уровня ГГС</a:t>
          </a:r>
          <a:endParaRPr lang="ru-RU" sz="2000" kern="1200" dirty="0">
            <a:solidFill>
              <a:srgbClr val="0A336A"/>
            </a:solidFill>
          </a:endParaRPr>
        </a:p>
      </dsp:txBody>
      <dsp:txXfrm rot="-5400000">
        <a:off x="975714" y="1294702"/>
        <a:ext cx="7838369" cy="817564"/>
      </dsp:txXfrm>
    </dsp:sp>
    <dsp:sp modelId="{9FACB344-9CF6-4F2E-B606-5041C16E9C2A}">
      <dsp:nvSpPr>
        <dsp:cNvPr id="0" name=""/>
        <dsp:cNvSpPr/>
      </dsp:nvSpPr>
      <dsp:spPr>
        <a:xfrm rot="5400000">
          <a:off x="-209081" y="2708266"/>
          <a:ext cx="1393878" cy="975714"/>
        </a:xfrm>
        <a:prstGeom prst="chevron">
          <a:avLst/>
        </a:prstGeom>
        <a:solidFill>
          <a:schemeClr val="accent1">
            <a:shade val="80000"/>
            <a:hueOff val="204164"/>
            <a:satOff val="-2928"/>
            <a:lumOff val="17077"/>
            <a:alphaOff val="0"/>
          </a:schemeClr>
        </a:solidFill>
        <a:ln w="25400" cap="flat" cmpd="sng" algn="ctr">
          <a:solidFill>
            <a:schemeClr val="accent1">
              <a:shade val="80000"/>
              <a:hueOff val="204164"/>
              <a:satOff val="-2928"/>
              <a:lumOff val="170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A336A"/>
              </a:solidFill>
            </a:rPr>
            <a:t>3</a:t>
          </a:r>
          <a:endParaRPr lang="ru-RU" sz="1600" kern="1200" dirty="0">
            <a:solidFill>
              <a:srgbClr val="0A336A"/>
            </a:solidFill>
          </a:endParaRPr>
        </a:p>
      </dsp:txBody>
      <dsp:txXfrm rot="-5400000">
        <a:off x="1" y="2987041"/>
        <a:ext cx="975714" cy="418164"/>
      </dsp:txXfrm>
    </dsp:sp>
    <dsp:sp modelId="{9083289D-8A27-4700-8721-815408FBC048}">
      <dsp:nvSpPr>
        <dsp:cNvPr id="0" name=""/>
        <dsp:cNvSpPr/>
      </dsp:nvSpPr>
      <dsp:spPr>
        <a:xfrm rot="5400000">
          <a:off x="4464002" y="-989103"/>
          <a:ext cx="906020" cy="78825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204164"/>
              <a:satOff val="-2928"/>
              <a:lumOff val="170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0A336A"/>
              </a:solidFill>
            </a:rPr>
            <a:t>Планирование обучения на основе планов профессионального развития кадрового резерва</a:t>
          </a:r>
          <a:endParaRPr lang="ru-RU" sz="2000" kern="1200" dirty="0">
            <a:solidFill>
              <a:srgbClr val="0A336A"/>
            </a:solidFill>
          </a:endParaRPr>
        </a:p>
      </dsp:txBody>
      <dsp:txXfrm rot="-5400000">
        <a:off x="975714" y="2543413"/>
        <a:ext cx="7838369" cy="817564"/>
      </dsp:txXfrm>
    </dsp:sp>
    <dsp:sp modelId="{1A715B68-1D71-4885-A5F3-A365FA918E81}">
      <dsp:nvSpPr>
        <dsp:cNvPr id="0" name=""/>
        <dsp:cNvSpPr/>
      </dsp:nvSpPr>
      <dsp:spPr>
        <a:xfrm rot="5400000">
          <a:off x="-209081" y="3956977"/>
          <a:ext cx="1393878" cy="975714"/>
        </a:xfrm>
        <a:prstGeom prst="chevron">
          <a:avLst/>
        </a:prstGeom>
        <a:solidFill>
          <a:schemeClr val="accent1">
            <a:shade val="80000"/>
            <a:hueOff val="306246"/>
            <a:satOff val="-4392"/>
            <a:lumOff val="25615"/>
            <a:alphaOff val="0"/>
          </a:schemeClr>
        </a:solidFill>
        <a:ln w="25400" cap="flat" cmpd="sng" algn="ctr">
          <a:solidFill>
            <a:schemeClr val="accent1">
              <a:shade val="80000"/>
              <a:hueOff val="306246"/>
              <a:satOff val="-4392"/>
              <a:lumOff val="256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A336A"/>
              </a:solidFill>
            </a:rPr>
            <a:t>4</a:t>
          </a:r>
          <a:endParaRPr lang="ru-RU" sz="1600" kern="1200" dirty="0">
            <a:solidFill>
              <a:srgbClr val="0A336A"/>
            </a:solidFill>
          </a:endParaRPr>
        </a:p>
      </dsp:txBody>
      <dsp:txXfrm rot="-5400000">
        <a:off x="1" y="4235752"/>
        <a:ext cx="975714" cy="418164"/>
      </dsp:txXfrm>
    </dsp:sp>
    <dsp:sp modelId="{C6B95D03-B6DB-4E29-9D4D-908B1E2EFC99}">
      <dsp:nvSpPr>
        <dsp:cNvPr id="0" name=""/>
        <dsp:cNvSpPr/>
      </dsp:nvSpPr>
      <dsp:spPr>
        <a:xfrm rot="5400000">
          <a:off x="4539424" y="259607"/>
          <a:ext cx="755177" cy="788259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306246"/>
              <a:satOff val="-4392"/>
              <a:lumOff val="256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0A336A"/>
              </a:solidFill>
            </a:rPr>
            <a:t>Реализация принципа открытости состояния резерва и кадровых перемещений по службе </a:t>
          </a:r>
          <a:endParaRPr lang="ru-RU" sz="2000" kern="1200" dirty="0">
            <a:solidFill>
              <a:srgbClr val="0A336A"/>
            </a:solidFill>
          </a:endParaRPr>
        </a:p>
      </dsp:txBody>
      <dsp:txXfrm rot="-5400000">
        <a:off x="975715" y="3860182"/>
        <a:ext cx="7845732" cy="6814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677B34-C497-4A20-9E3A-3DB521617811}" type="datetimeFigureOut">
              <a:rPr lang="ru-RU" smtClean="0"/>
              <a:pPr/>
              <a:t>20.04.2015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2D9C29-8B3D-4C4E-95D4-B54467EF121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8685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13F11-0070-4796-837D-DC9D01BF4F1C}" type="datetime1">
              <a:rPr lang="ru-RU" smtClean="0"/>
              <a:t>20.04.2015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D66E1-B572-4822-9EC9-C31A5231545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4969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9D97F-9164-49CD-BF9E-646AB0BCDA69}" type="datetime1">
              <a:rPr lang="ru-RU" smtClean="0"/>
              <a:t>20.04.2015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D66E1-B572-4822-9EC9-C31A5231545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0962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9C5F0-D4E5-4826-8B79-CE3F57A77B40}" type="datetime1">
              <a:rPr lang="ru-RU" smtClean="0"/>
              <a:t>20.04.2015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D66E1-B572-4822-9EC9-C31A5231545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9436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A3923-6927-420E-85B0-054EA317F23B}" type="datetime1">
              <a:rPr lang="ru-RU" smtClean="0"/>
              <a:t>20.04.2015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D66E1-B572-4822-9EC9-C31A5231545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4051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32F71-0301-4926-BD2D-D940C0215194}" type="datetime1">
              <a:rPr lang="ru-RU" smtClean="0"/>
              <a:t>20.04.2015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D66E1-B572-4822-9EC9-C31A5231545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9091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32B2C-BE9E-4BB7-A78F-7D305760BD98}" type="datetime1">
              <a:rPr lang="ru-RU" smtClean="0"/>
              <a:t>20.04.2015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D66E1-B572-4822-9EC9-C31A5231545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4008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6211B-EFE5-420A-BE78-9407B6EB00D4}" type="datetime1">
              <a:rPr lang="ru-RU" smtClean="0"/>
              <a:t>20.04.2015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D66E1-B572-4822-9EC9-C31A5231545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8390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1EC2D-9AC0-4D17-B682-FD314BDF582B}" type="datetime1">
              <a:rPr lang="ru-RU" smtClean="0"/>
              <a:t>20.04.2015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D66E1-B572-4822-9EC9-C31A5231545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4298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47A3-61CA-4A7B-8E65-EDACC61D246D}" type="datetime1">
              <a:rPr lang="ru-RU" smtClean="0"/>
              <a:t>20.04.2015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D66E1-B572-4822-9EC9-C31A5231545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9462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6158-D685-48E4-8D75-D33CBBE0C5C8}" type="datetime1">
              <a:rPr lang="ru-RU" smtClean="0"/>
              <a:t>20.04.2015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D66E1-B572-4822-9EC9-C31A5231545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0254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2ED8D-037D-48D5-9F57-987B72DB8D70}" type="datetime1">
              <a:rPr lang="ru-RU" smtClean="0"/>
              <a:t>20.04.2015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D66E1-B572-4822-9EC9-C31A5231545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6470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97077-DEA7-4293-BF4B-59EFB6A18E24}" type="datetime1">
              <a:rPr lang="ru-RU" smtClean="0"/>
              <a:t>20.04.2015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D66E1-B572-4822-9EC9-C31A5231545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9985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2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2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jpeg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>
            <a:spLocks noGrp="1" noChangeArrowheads="1"/>
          </p:cNvSpPr>
          <p:nvPr/>
        </p:nvSpPr>
        <p:spPr>
          <a:xfrm>
            <a:off x="107505" y="2056201"/>
            <a:ext cx="8928992" cy="25202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200" b="1" u="sng" dirty="0">
                <a:solidFill>
                  <a:srgbClr val="0099CC"/>
                </a:solidFill>
                <a:latin typeface="Times New Roman" pitchFamily="18" charset="0"/>
                <a:cs typeface="Times New Roman" pitchFamily="18" charset="0"/>
              </a:rPr>
              <a:t>Кадровое обеспечение деятельности Роскомнадзора.</a:t>
            </a:r>
            <a:endParaRPr lang="ru-RU" sz="3200" b="1" dirty="0">
              <a:solidFill>
                <a:srgbClr val="0099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u="sng" dirty="0">
                <a:solidFill>
                  <a:srgbClr val="0099CC"/>
                </a:solidFill>
                <a:latin typeface="Times New Roman" pitchFamily="18" charset="0"/>
                <a:cs typeface="Times New Roman" pitchFamily="18" charset="0"/>
              </a:rPr>
              <a:t>Формирование кадрового </a:t>
            </a:r>
            <a:r>
              <a:rPr lang="ru-RU" sz="3200" b="1" u="sng" dirty="0" smtClean="0">
                <a:solidFill>
                  <a:srgbClr val="0099CC"/>
                </a:solidFill>
                <a:latin typeface="Times New Roman" pitchFamily="18" charset="0"/>
                <a:cs typeface="Times New Roman" pitchFamily="18" charset="0"/>
              </a:rPr>
              <a:t>резерва.</a:t>
            </a:r>
            <a:endParaRPr lang="ru-RU" sz="3200" b="1" dirty="0" smtClean="0">
              <a:solidFill>
                <a:srgbClr val="0099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5"/>
          <p:cNvSpPr txBox="1"/>
          <p:nvPr/>
        </p:nvSpPr>
        <p:spPr>
          <a:xfrm>
            <a:off x="4802815" y="5872627"/>
            <a:ext cx="4218893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00B0F0"/>
                </a:solidFill>
                <a:latin typeface="+mj-lt"/>
                <a:cs typeface="Aharoni" panose="02010803020104030203" pitchFamily="2" charset="-79"/>
              </a:rPr>
              <a:t>Заместитель руководителя Службы</a:t>
            </a:r>
            <a:endParaRPr lang="ru-RU" b="1" dirty="0">
              <a:solidFill>
                <a:srgbClr val="00B0F0"/>
              </a:solidFill>
              <a:latin typeface="+mj-lt"/>
              <a:cs typeface="Aharoni" panose="02010803020104030203" pitchFamily="2" charset="-79"/>
            </a:endParaRPr>
          </a:p>
        </p:txBody>
      </p:sp>
      <p:sp>
        <p:nvSpPr>
          <p:cNvPr id="19" name="TextBox 6"/>
          <p:cNvSpPr txBox="1"/>
          <p:nvPr/>
        </p:nvSpPr>
        <p:spPr>
          <a:xfrm>
            <a:off x="6444208" y="5349407"/>
            <a:ext cx="2474522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dirty="0" smtClean="0">
                <a:solidFill>
                  <a:srgbClr val="00B0F0"/>
                </a:solidFill>
                <a:latin typeface="+mj-lt"/>
                <a:cs typeface="Aharoni" panose="02010803020104030203" pitchFamily="2" charset="-79"/>
              </a:rPr>
              <a:t>ПАНКОВ А.А.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142852"/>
            <a:ext cx="936104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793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9447" y="142852"/>
            <a:ext cx="6480720" cy="98189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400" dirty="0">
                <a:solidFill>
                  <a:srgbClr val="0A336A"/>
                </a:solidFill>
              </a:rPr>
              <a:t>Средний возраст </a:t>
            </a:r>
            <a:r>
              <a:rPr lang="ru-RU" sz="2400" dirty="0" smtClean="0">
                <a:solidFill>
                  <a:srgbClr val="0A336A"/>
                </a:solidFill>
              </a:rPr>
              <a:t>кандидатов,</a:t>
            </a:r>
            <a:br>
              <a:rPr lang="ru-RU" sz="2400" dirty="0" smtClean="0">
                <a:solidFill>
                  <a:srgbClr val="0A336A"/>
                </a:solidFill>
              </a:rPr>
            </a:br>
            <a:r>
              <a:rPr lang="ru-RU" sz="2400" dirty="0" smtClean="0">
                <a:solidFill>
                  <a:srgbClr val="0A336A"/>
                </a:solidFill>
              </a:rPr>
              <a:t>включённых </a:t>
            </a:r>
            <a:r>
              <a:rPr lang="ru-RU" sz="2400" dirty="0">
                <a:solidFill>
                  <a:srgbClr val="0A336A"/>
                </a:solidFill>
              </a:rPr>
              <a:t>в кадровый </a:t>
            </a:r>
            <a:r>
              <a:rPr lang="ru-RU" sz="2400" dirty="0" smtClean="0">
                <a:solidFill>
                  <a:srgbClr val="0A336A"/>
                </a:solidFill>
              </a:rPr>
              <a:t>резерв</a:t>
            </a:r>
            <a:endParaRPr lang="ru-RU" sz="2400" dirty="0">
              <a:solidFill>
                <a:srgbClr val="0A336A"/>
              </a:solidFill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251520" y="1700807"/>
            <a:ext cx="4392488" cy="720081"/>
          </a:xfrm>
        </p:spPr>
        <p:txBody>
          <a:bodyPr>
            <a:noAutofit/>
          </a:bodyPr>
          <a:lstStyle/>
          <a:p>
            <a:pPr algn="ctr"/>
            <a:r>
              <a:rPr lang="ru-RU" sz="1400" dirty="0" smtClean="0">
                <a:solidFill>
                  <a:srgbClr val="0A336A"/>
                </a:solidFill>
              </a:rPr>
              <a:t>Возраст кандидатов на должности до начальника отдела в территориальном органе  (включительно) – процентное распределение количества кандидатов</a:t>
            </a:r>
            <a:endParaRPr lang="ru-RU" sz="1400" dirty="0">
              <a:solidFill>
                <a:srgbClr val="0A336A"/>
              </a:solidFill>
            </a:endParaRPr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78668106"/>
              </p:ext>
            </p:extLst>
          </p:nvPr>
        </p:nvGraphicFramePr>
        <p:xfrm>
          <a:off x="467544" y="2229940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Текст 10"/>
          <p:cNvSpPr>
            <a:spLocks noGrp="1"/>
          </p:cNvSpPr>
          <p:nvPr>
            <p:ph type="body" sz="quarter" idx="3"/>
          </p:nvPr>
        </p:nvSpPr>
        <p:spPr>
          <a:xfrm>
            <a:off x="4662686" y="1628800"/>
            <a:ext cx="4248472" cy="999802"/>
          </a:xfrm>
        </p:spPr>
        <p:txBody>
          <a:bodyPr>
            <a:noAutofit/>
          </a:bodyPr>
          <a:lstStyle/>
          <a:p>
            <a:pPr algn="ctr"/>
            <a:r>
              <a:rPr lang="ru-RU" sz="1400" dirty="0" smtClean="0">
                <a:solidFill>
                  <a:srgbClr val="0A336A"/>
                </a:solidFill>
              </a:rPr>
              <a:t>Средний возраст кандидатов на должности руководителей и заместителей руководителей территориальных органов (по федеральным округам)</a:t>
            </a:r>
            <a:endParaRPr lang="ru-RU" sz="1400" dirty="0">
              <a:solidFill>
                <a:srgbClr val="0A336A"/>
              </a:solidFill>
            </a:endParaRPr>
          </a:p>
        </p:txBody>
      </p:sp>
      <p:graphicFrame>
        <p:nvGraphicFramePr>
          <p:cNvPr id="15" name="Содержимое 14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558972762"/>
              </p:ext>
            </p:extLst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142852"/>
            <a:ext cx="936104" cy="936104"/>
          </a:xfrm>
          <a:prstGeom prst="rect">
            <a:avLst/>
          </a:prstGeom>
        </p:spPr>
      </p:pic>
      <p:sp>
        <p:nvSpPr>
          <p:cNvPr id="8" name="Текст 10"/>
          <p:cNvSpPr txBox="1">
            <a:spLocks/>
          </p:cNvSpPr>
          <p:nvPr/>
        </p:nvSpPr>
        <p:spPr>
          <a:xfrm>
            <a:off x="4799807" y="6021288"/>
            <a:ext cx="4041775" cy="319881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0" dirty="0" smtClean="0"/>
              <a:t>Средний возраст по всем ФО – 44,7 лет</a:t>
            </a:r>
            <a:endParaRPr lang="ru-RU" sz="1800" b="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D66E1-B572-4822-9EC9-C31A52315455}" type="slidenum">
              <a:rPr lang="ru-RU" smtClean="0"/>
              <a:pPr/>
              <a:t>10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8229600" cy="634082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A336A"/>
                </a:solidFill>
              </a:rPr>
              <a:t>Основные направления работы 2014 года</a:t>
            </a:r>
            <a:endParaRPr lang="ru-RU" sz="2400" dirty="0">
              <a:solidFill>
                <a:srgbClr val="0A336A"/>
              </a:solidFill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232762811"/>
              </p:ext>
            </p:extLst>
          </p:nvPr>
        </p:nvGraphicFramePr>
        <p:xfrm>
          <a:off x="142844" y="1124744"/>
          <a:ext cx="8858312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142852"/>
            <a:ext cx="936104" cy="936104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D66E1-B572-4822-9EC9-C31A52315455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2653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8948" y="208745"/>
            <a:ext cx="7705520" cy="804318"/>
          </a:xfrm>
        </p:spPr>
        <p:txBody>
          <a:bodyPr>
            <a:noAutofit/>
          </a:bodyPr>
          <a:lstStyle/>
          <a:p>
            <a:pPr lvl="0"/>
            <a:r>
              <a:rPr lang="ru-RU" sz="2400" dirty="0" smtClean="0">
                <a:solidFill>
                  <a:srgbClr val="0A336A"/>
                </a:solidFill>
              </a:rPr>
              <a:t>Итоги работы по формированию кадрового резерва ТО</a:t>
            </a:r>
            <a:endParaRPr lang="ru-RU" sz="2400" dirty="0">
              <a:solidFill>
                <a:srgbClr val="0A336A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142852"/>
            <a:ext cx="936104" cy="936104"/>
          </a:xfrm>
          <a:prstGeom prst="rect">
            <a:avLst/>
          </a:prstGeom>
        </p:spPr>
      </p:pic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400930"/>
              </p:ext>
            </p:extLst>
          </p:nvPr>
        </p:nvGraphicFramePr>
        <p:xfrm>
          <a:off x="395536" y="1340768"/>
          <a:ext cx="8424936" cy="48245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74044"/>
                <a:gridCol w="3298785"/>
                <a:gridCol w="2952107"/>
              </a:tblGrid>
              <a:tr h="482454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effectLst/>
                        </a:rPr>
                        <a:t>ФО</a:t>
                      </a:r>
                      <a:endParaRPr lang="ru-RU" sz="24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effectLst/>
                        </a:rPr>
                        <a:t>главная </a:t>
                      </a:r>
                      <a:r>
                        <a:rPr lang="ru-RU" sz="2400" b="0" dirty="0" smtClean="0">
                          <a:effectLst/>
                        </a:rPr>
                        <a:t>группа, чел</a:t>
                      </a:r>
                      <a:r>
                        <a:rPr lang="ru-RU" sz="2400" b="0" dirty="0">
                          <a:effectLst/>
                        </a:rPr>
                        <a:t>.</a:t>
                      </a:r>
                      <a:endParaRPr lang="ru-RU" sz="24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effectLst/>
                        </a:rPr>
                        <a:t>ведущая группа, чел.</a:t>
                      </a:r>
                      <a:endParaRPr lang="ru-RU" sz="24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2454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effectLst/>
                        </a:rPr>
                        <a:t>ЦФО</a:t>
                      </a:r>
                      <a:endParaRPr lang="ru-RU" sz="24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0A336A"/>
                          </a:solidFill>
                          <a:effectLst/>
                        </a:rPr>
                        <a:t>57 </a:t>
                      </a:r>
                      <a:endParaRPr lang="ru-RU" sz="2400" b="0" dirty="0">
                        <a:solidFill>
                          <a:srgbClr val="0A336A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0A336A"/>
                          </a:solidFill>
                          <a:effectLst/>
                        </a:rPr>
                        <a:t>27</a:t>
                      </a:r>
                      <a:endParaRPr lang="ru-RU" sz="2400" b="0" dirty="0">
                        <a:solidFill>
                          <a:srgbClr val="0A336A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2454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effectLst/>
                        </a:rPr>
                        <a:t>СЗФО</a:t>
                      </a:r>
                      <a:endParaRPr lang="ru-RU" sz="24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0A336A"/>
                          </a:solidFill>
                          <a:effectLst/>
                        </a:rPr>
                        <a:t>4</a:t>
                      </a:r>
                      <a:endParaRPr lang="ru-RU" sz="2400" b="0" dirty="0">
                        <a:solidFill>
                          <a:srgbClr val="0A336A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0A336A"/>
                          </a:solidFill>
                          <a:effectLst/>
                        </a:rPr>
                        <a:t>12</a:t>
                      </a:r>
                      <a:endParaRPr lang="ru-RU" sz="2400" b="0" dirty="0">
                        <a:solidFill>
                          <a:srgbClr val="0A336A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2454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effectLst/>
                        </a:rPr>
                        <a:t>ПФО</a:t>
                      </a:r>
                      <a:endParaRPr lang="ru-RU" sz="24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 b="0" kern="1200" dirty="0" smtClean="0">
                          <a:solidFill>
                            <a:srgbClr val="0A336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endParaRPr lang="ru-RU" sz="2400" b="0" kern="1200" dirty="0">
                        <a:solidFill>
                          <a:srgbClr val="0A336A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 b="0" kern="1200" dirty="0" smtClean="0">
                          <a:solidFill>
                            <a:srgbClr val="0A336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ru-RU" sz="2400" b="0" kern="1200" dirty="0">
                        <a:solidFill>
                          <a:srgbClr val="0A336A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482454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effectLst/>
                        </a:rPr>
                        <a:t>ЮФО</a:t>
                      </a:r>
                      <a:endParaRPr lang="ru-RU" sz="24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 b="0" kern="1200" dirty="0">
                          <a:solidFill>
                            <a:srgbClr val="0A336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 b="0" kern="1200" dirty="0">
                          <a:solidFill>
                            <a:srgbClr val="0A336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</a:tr>
              <a:tr h="482454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effectLst/>
                        </a:rPr>
                        <a:t>СКФО</a:t>
                      </a:r>
                      <a:endParaRPr lang="ru-RU" sz="24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solidFill>
                            <a:srgbClr val="0A336A"/>
                          </a:solidFill>
                          <a:effectLst/>
                        </a:rPr>
                        <a:t>14</a:t>
                      </a:r>
                      <a:endParaRPr lang="ru-RU" sz="2400" b="0">
                        <a:solidFill>
                          <a:srgbClr val="0A336A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0A336A"/>
                          </a:solidFill>
                          <a:effectLst/>
                        </a:rPr>
                        <a:t>9</a:t>
                      </a:r>
                      <a:endParaRPr lang="ru-RU" sz="2400" b="0" dirty="0">
                        <a:solidFill>
                          <a:srgbClr val="0A336A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2454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effectLst/>
                        </a:rPr>
                        <a:t>УрФО</a:t>
                      </a:r>
                      <a:endParaRPr lang="ru-RU" sz="24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solidFill>
                            <a:srgbClr val="0A336A"/>
                          </a:solidFill>
                          <a:effectLst/>
                        </a:rPr>
                        <a:t>6</a:t>
                      </a:r>
                      <a:endParaRPr lang="ru-RU" sz="2400" b="0">
                        <a:solidFill>
                          <a:srgbClr val="0A336A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0A336A"/>
                          </a:solidFill>
                          <a:effectLst/>
                        </a:rPr>
                        <a:t>6</a:t>
                      </a:r>
                      <a:endParaRPr lang="ru-RU" sz="2400" b="0" dirty="0">
                        <a:solidFill>
                          <a:srgbClr val="0A336A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2454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effectLst/>
                        </a:rPr>
                        <a:t>СФО</a:t>
                      </a:r>
                      <a:endParaRPr lang="ru-RU" sz="24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solidFill>
                            <a:srgbClr val="0A336A"/>
                          </a:solidFill>
                          <a:effectLst/>
                        </a:rPr>
                        <a:t>14</a:t>
                      </a:r>
                      <a:endParaRPr lang="ru-RU" sz="2400" b="0">
                        <a:solidFill>
                          <a:srgbClr val="0A336A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0A336A"/>
                          </a:solidFill>
                          <a:effectLst/>
                        </a:rPr>
                        <a:t>11</a:t>
                      </a:r>
                      <a:endParaRPr lang="ru-RU" sz="2400" b="0" dirty="0">
                        <a:solidFill>
                          <a:srgbClr val="0A336A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2454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effectLst/>
                        </a:rPr>
                        <a:t>ДФО</a:t>
                      </a:r>
                      <a:endParaRPr lang="ru-RU" sz="24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solidFill>
                            <a:srgbClr val="0A336A"/>
                          </a:solidFill>
                          <a:effectLst/>
                        </a:rPr>
                        <a:t>6</a:t>
                      </a:r>
                      <a:endParaRPr lang="ru-RU" sz="2400" b="0">
                        <a:solidFill>
                          <a:srgbClr val="0A336A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0A336A"/>
                          </a:solidFill>
                          <a:effectLst/>
                        </a:rPr>
                        <a:t>7</a:t>
                      </a:r>
                      <a:endParaRPr lang="ru-RU" sz="2400" b="0" dirty="0">
                        <a:solidFill>
                          <a:srgbClr val="0A336A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2454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effectLst/>
                        </a:rPr>
                        <a:t>ИТОГО</a:t>
                      </a:r>
                      <a:endParaRPr lang="ru-RU" sz="24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0A336A"/>
                          </a:solidFill>
                          <a:effectLst/>
                        </a:rPr>
                        <a:t>224</a:t>
                      </a:r>
                      <a:endParaRPr lang="ru-RU" sz="2400" b="0" dirty="0">
                        <a:solidFill>
                          <a:srgbClr val="0A336A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D66E1-B572-4822-9EC9-C31A52315455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0071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36760"/>
            <a:ext cx="8229600" cy="748288"/>
          </a:xfrm>
        </p:spPr>
        <p:txBody>
          <a:bodyPr>
            <a:noAutofit/>
          </a:bodyPr>
          <a:lstStyle/>
          <a:p>
            <a:pPr lvl="0"/>
            <a:r>
              <a:rPr lang="ru-RU" sz="2400" dirty="0">
                <a:solidFill>
                  <a:srgbClr val="0A336A"/>
                </a:solidFill>
              </a:rPr>
              <a:t>Модернизация процесса </a:t>
            </a:r>
            <a:r>
              <a:rPr lang="ru-RU" sz="2400" dirty="0" smtClean="0">
                <a:solidFill>
                  <a:srgbClr val="0A336A"/>
                </a:solidFill>
              </a:rPr>
              <a:t>формирования</a:t>
            </a:r>
            <a:br>
              <a:rPr lang="ru-RU" sz="2400" dirty="0" smtClean="0">
                <a:solidFill>
                  <a:srgbClr val="0A336A"/>
                </a:solidFill>
              </a:rPr>
            </a:br>
            <a:r>
              <a:rPr lang="ru-RU" sz="2400" dirty="0" smtClean="0">
                <a:solidFill>
                  <a:srgbClr val="0A336A"/>
                </a:solidFill>
              </a:rPr>
              <a:t>кадрового </a:t>
            </a:r>
            <a:r>
              <a:rPr lang="ru-RU" sz="2400" dirty="0">
                <a:solidFill>
                  <a:srgbClr val="0A336A"/>
                </a:solidFill>
              </a:rPr>
              <a:t>резерва Службы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366458039"/>
              </p:ext>
            </p:extLst>
          </p:nvPr>
        </p:nvGraphicFramePr>
        <p:xfrm>
          <a:off x="142844" y="1571612"/>
          <a:ext cx="8858312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142852"/>
            <a:ext cx="936104" cy="936104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D66E1-B572-4822-9EC9-C31A52315455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9842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4464" y="293863"/>
            <a:ext cx="7472386" cy="634082"/>
          </a:xfrm>
        </p:spPr>
        <p:txBody>
          <a:bodyPr>
            <a:normAutofit/>
          </a:bodyPr>
          <a:lstStyle/>
          <a:p>
            <a:pPr lvl="0"/>
            <a:r>
              <a:rPr lang="ru-RU" sz="2400" dirty="0" smtClean="0">
                <a:solidFill>
                  <a:srgbClr val="0A336A"/>
                </a:solidFill>
              </a:rPr>
              <a:t>Организация подготовки резерва</a:t>
            </a:r>
            <a:endParaRPr lang="ru-RU" sz="2400" dirty="0">
              <a:solidFill>
                <a:srgbClr val="0A336A"/>
              </a:solidFill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1299291"/>
              </p:ext>
            </p:extLst>
          </p:nvPr>
        </p:nvGraphicFramePr>
        <p:xfrm>
          <a:off x="467544" y="119675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142852"/>
            <a:ext cx="936104" cy="936104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563544" y="5952902"/>
            <a:ext cx="2133600" cy="365125"/>
          </a:xfrm>
        </p:spPr>
        <p:txBody>
          <a:bodyPr/>
          <a:lstStyle/>
          <a:p>
            <a:fld id="{35BD66E1-B572-4822-9EC9-C31A52315455}" type="slidenum">
              <a:rPr lang="ru-RU" sz="1800" smtClean="0"/>
              <a:pPr/>
              <a:t>14</a:t>
            </a:fld>
            <a:endParaRPr lang="ru-RU" sz="1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5035" y="272764"/>
            <a:ext cx="8229600" cy="676280"/>
          </a:xfrm>
        </p:spPr>
        <p:txBody>
          <a:bodyPr>
            <a:normAutofit fontScale="90000"/>
          </a:bodyPr>
          <a:lstStyle/>
          <a:p>
            <a:pPr lvl="0"/>
            <a:r>
              <a:rPr lang="ru-RU" sz="2400" dirty="0" smtClean="0">
                <a:solidFill>
                  <a:srgbClr val="0A336A"/>
                </a:solidFill>
              </a:rPr>
              <a:t>Задачи по организации работы с кадровым резервом Службы </a:t>
            </a:r>
            <a:br>
              <a:rPr lang="ru-RU" sz="2400" dirty="0" smtClean="0">
                <a:solidFill>
                  <a:srgbClr val="0A336A"/>
                </a:solidFill>
              </a:rPr>
            </a:br>
            <a:r>
              <a:rPr lang="ru-RU" sz="2400" dirty="0" smtClean="0">
                <a:solidFill>
                  <a:srgbClr val="0A336A"/>
                </a:solidFill>
              </a:rPr>
              <a:t>на 2015 год</a:t>
            </a:r>
            <a:endParaRPr lang="ru-RU" sz="2400" dirty="0">
              <a:solidFill>
                <a:srgbClr val="0A336A"/>
              </a:solidFill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698347477"/>
              </p:ext>
            </p:extLst>
          </p:nvPr>
        </p:nvGraphicFramePr>
        <p:xfrm>
          <a:off x="142844" y="1571612"/>
          <a:ext cx="8858312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142852"/>
            <a:ext cx="936104" cy="936104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D66E1-B572-4822-9EC9-C31A52315455}" type="slidenum">
              <a:rPr lang="ru-RU" smtClean="0"/>
              <a:pPr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8861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>
            <a:spLocks noGrp="1" noChangeArrowheads="1"/>
          </p:cNvSpPr>
          <p:nvPr/>
        </p:nvSpPr>
        <p:spPr>
          <a:xfrm>
            <a:off x="107505" y="2056201"/>
            <a:ext cx="8928992" cy="25202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3200" b="1" u="sng" dirty="0" smtClean="0">
              <a:solidFill>
                <a:srgbClr val="0099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u="sng" dirty="0" smtClean="0">
                <a:solidFill>
                  <a:srgbClr val="0099CC"/>
                </a:solidFill>
                <a:latin typeface="Times New Roman" pitchFamily="18" charset="0"/>
                <a:cs typeface="Times New Roman" pitchFamily="18" charset="0"/>
              </a:rPr>
              <a:t>Благодарю за внимание!</a:t>
            </a:r>
            <a:endParaRPr lang="ru-RU" sz="3200" b="1" dirty="0" smtClean="0">
              <a:solidFill>
                <a:srgbClr val="0099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142852"/>
            <a:ext cx="936104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003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3708" y="219424"/>
            <a:ext cx="7931224" cy="782960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rgbClr val="0A336A"/>
                </a:solidFill>
              </a:rPr>
              <a:t>Нормативная </a:t>
            </a:r>
            <a:r>
              <a:rPr lang="ru-RU" sz="2400" dirty="0" smtClean="0">
                <a:solidFill>
                  <a:srgbClr val="0A336A"/>
                </a:solidFill>
              </a:rPr>
              <a:t>правовая база по кадровому обеспечению государственной </a:t>
            </a:r>
            <a:r>
              <a:rPr lang="ru-RU" sz="2400" dirty="0">
                <a:solidFill>
                  <a:srgbClr val="0A336A"/>
                </a:solidFill>
              </a:rPr>
              <a:t>гражданской </a:t>
            </a:r>
            <a:r>
              <a:rPr lang="ru-RU" sz="2400" dirty="0" smtClean="0">
                <a:solidFill>
                  <a:srgbClr val="0A336A"/>
                </a:solidFill>
              </a:rPr>
              <a:t>службы</a:t>
            </a:r>
            <a:endParaRPr lang="ru-RU" sz="2400" dirty="0">
              <a:solidFill>
                <a:srgbClr val="0A336A"/>
              </a:solidFill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558471688"/>
              </p:ext>
            </p:extLst>
          </p:nvPr>
        </p:nvGraphicFramePr>
        <p:xfrm>
          <a:off x="122276" y="1088888"/>
          <a:ext cx="8858312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142852"/>
            <a:ext cx="936104" cy="936104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D66E1-B572-4822-9EC9-C31A52315455}" type="slidenum">
              <a:rPr lang="ru-RU" b="1" smtClean="0"/>
              <a:pPr/>
              <a:t>2</a:t>
            </a:fld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04428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30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0607705"/>
              </p:ext>
            </p:extLst>
          </p:nvPr>
        </p:nvGraphicFramePr>
        <p:xfrm>
          <a:off x="467544" y="2173389"/>
          <a:ext cx="8275231" cy="401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Диаграмма" r:id="rId3" imgW="7086646" imgH="4069049" progId="MSGraph.Chart.8">
                  <p:embed followColorScheme="full"/>
                </p:oleObj>
              </mc:Choice>
              <mc:Fallback>
                <p:oleObj name="Диаграмма" r:id="rId3" imgW="7086646" imgH="4069049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173389"/>
                        <a:ext cx="8275231" cy="40195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40" name="Line 19"/>
          <p:cNvSpPr>
            <a:spLocks noChangeShapeType="1"/>
          </p:cNvSpPr>
          <p:nvPr/>
        </p:nvSpPr>
        <p:spPr bwMode="auto">
          <a:xfrm flipV="1">
            <a:off x="1957756" y="4183164"/>
            <a:ext cx="5724636" cy="864096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341" name="Line 20"/>
          <p:cNvSpPr>
            <a:spLocks noChangeShapeType="1"/>
          </p:cNvSpPr>
          <p:nvPr/>
        </p:nvSpPr>
        <p:spPr bwMode="auto">
          <a:xfrm>
            <a:off x="1873200" y="3501008"/>
            <a:ext cx="5688632" cy="162018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352" name="Rectangle 23"/>
          <p:cNvSpPr>
            <a:spLocks noChangeArrowheads="1"/>
          </p:cNvSpPr>
          <p:nvPr/>
        </p:nvSpPr>
        <p:spPr bwMode="auto">
          <a:xfrm>
            <a:off x="-30872" y="1268760"/>
            <a:ext cx="9144000" cy="9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С 2009 по 2015 год количество </a:t>
            </a:r>
            <a:r>
              <a:rPr lang="ru-RU" dirty="0">
                <a:solidFill>
                  <a:srgbClr val="000099"/>
                </a:solidFill>
                <a:latin typeface="Arial" charset="0"/>
                <a:cs typeface="Arial" charset="0"/>
              </a:rPr>
              <a:t>полномочий </a:t>
            </a:r>
            <a:r>
              <a:rPr lang="ru-RU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возросло на 33 единицы  (48%)</a:t>
            </a:r>
            <a:endParaRPr lang="ru-RU" dirty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algn="ctr"/>
            <a:r>
              <a:rPr lang="ru-RU" dirty="0">
                <a:solidFill>
                  <a:srgbClr val="000099"/>
                </a:solidFill>
                <a:latin typeface="Arial" charset="0"/>
                <a:cs typeface="Arial" charset="0"/>
              </a:rPr>
              <a:t>Количество </a:t>
            </a:r>
            <a:r>
              <a:rPr lang="ru-RU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объектов </a:t>
            </a:r>
            <a:r>
              <a:rPr lang="ru-RU" dirty="0">
                <a:solidFill>
                  <a:srgbClr val="000099"/>
                </a:solidFill>
                <a:latin typeface="Arial" charset="0"/>
                <a:cs typeface="Arial" charset="0"/>
              </a:rPr>
              <a:t>надзора </a:t>
            </a:r>
            <a:r>
              <a:rPr lang="ru-RU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выросло в 5 раз</a:t>
            </a:r>
            <a:endParaRPr lang="ru-RU" dirty="0">
              <a:solidFill>
                <a:srgbClr val="000099"/>
              </a:solidFill>
              <a:latin typeface="Arial" charset="0"/>
              <a:cs typeface="Arial" charset="0"/>
            </a:endParaRPr>
          </a:p>
          <a:p>
            <a:pPr algn="ctr"/>
            <a:r>
              <a:rPr lang="ru-RU" dirty="0">
                <a:solidFill>
                  <a:srgbClr val="000099"/>
                </a:solidFill>
                <a:latin typeface="Arial" charset="0"/>
                <a:cs typeface="Arial" charset="0"/>
              </a:rPr>
              <a:t>Количество работников на </a:t>
            </a:r>
            <a:r>
              <a:rPr lang="ru-RU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выполнение одного полномочия  </a:t>
            </a:r>
            <a:r>
              <a:rPr lang="ru-RU" dirty="0">
                <a:solidFill>
                  <a:srgbClr val="000099"/>
                </a:solidFill>
                <a:latin typeface="Arial" charset="0"/>
                <a:cs typeface="Arial" charset="0"/>
              </a:rPr>
              <a:t>сократилось </a:t>
            </a:r>
            <a:r>
              <a:rPr lang="ru-RU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в 2,4 раза</a:t>
            </a:r>
            <a:endParaRPr lang="ru-RU" dirty="0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sp>
        <p:nvSpPr>
          <p:cNvPr id="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259632" y="116632"/>
            <a:ext cx="6480212" cy="657225"/>
          </a:xfrm>
        </p:spPr>
        <p:txBody>
          <a:bodyPr/>
          <a:lstStyle/>
          <a:p>
            <a:pPr>
              <a:defRPr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Изменение нагрузки с 2009 по 2015 год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8" name="Oval 25"/>
          <p:cNvSpPr>
            <a:spLocks noChangeArrowheads="1"/>
          </p:cNvSpPr>
          <p:nvPr/>
        </p:nvSpPr>
        <p:spPr bwMode="auto">
          <a:xfrm>
            <a:off x="8742775" y="6521965"/>
            <a:ext cx="401225" cy="336035"/>
          </a:xfrm>
          <a:prstGeom prst="ellipse">
            <a:avLst/>
          </a:prstGeom>
          <a:gradFill rotWithShape="1">
            <a:gsLst>
              <a:gs pos="100000">
                <a:srgbClr val="CCECFF">
                  <a:alpha val="0"/>
                </a:srgbClr>
              </a:gs>
              <a:gs pos="100000">
                <a:srgbClr val="33CCCC"/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 lIns="38472" tIns="38472" rIns="38472" bIns="38472" anchor="ctr" anchorCtr="1"/>
          <a:lstStyle/>
          <a:p>
            <a:pPr algn="ctr" defTabSz="858539">
              <a:buSzPct val="120000"/>
            </a:pPr>
            <a:fld id="{33879A20-3A3D-4765-B1CF-BF3FF8353ED1}" type="slidenum">
              <a:rPr lang="en-US" altLang="ko-KR">
                <a:solidFill>
                  <a:srgbClr val="000000"/>
                </a:solidFill>
                <a:ea typeface="Gulim" pitchFamily="34" charset="-127"/>
              </a:rPr>
              <a:pPr algn="ctr" defTabSz="858539">
                <a:buSzPct val="120000"/>
              </a:pPr>
              <a:t>3</a:t>
            </a:fld>
            <a:endParaRPr lang="ru-RU" altLang="ko-KR" dirty="0">
              <a:solidFill>
                <a:srgbClr val="000000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142852"/>
            <a:ext cx="936104" cy="936104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D66E1-B572-4822-9EC9-C31A52315455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9307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6779096" cy="818308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rgbClr val="0A336A"/>
                </a:solidFill>
              </a:rPr>
              <a:t>Результаты сокращения </a:t>
            </a:r>
            <a:r>
              <a:rPr lang="ru-RU" sz="2400" dirty="0" smtClean="0">
                <a:solidFill>
                  <a:srgbClr val="0A336A"/>
                </a:solidFill>
              </a:rPr>
              <a:t>численности</a:t>
            </a:r>
            <a:br>
              <a:rPr lang="ru-RU" sz="2400" dirty="0" smtClean="0">
                <a:solidFill>
                  <a:srgbClr val="0A336A"/>
                </a:solidFill>
              </a:rPr>
            </a:br>
            <a:r>
              <a:rPr lang="ru-RU" sz="2400" dirty="0" smtClean="0">
                <a:solidFill>
                  <a:srgbClr val="0A336A"/>
                </a:solidFill>
              </a:rPr>
              <a:t>ТО и ЦА с 2011 по 2013 </a:t>
            </a:r>
            <a:r>
              <a:rPr lang="ru-RU" sz="2400" dirty="0" err="1">
                <a:solidFill>
                  <a:srgbClr val="0A336A"/>
                </a:solidFill>
              </a:rPr>
              <a:t>г.г</a:t>
            </a:r>
            <a:r>
              <a:rPr lang="ru-RU" sz="2400" dirty="0">
                <a:solidFill>
                  <a:srgbClr val="0A336A"/>
                </a:solidFill>
              </a:rPr>
              <a:t>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142852"/>
            <a:ext cx="936104" cy="936104"/>
          </a:xfrm>
          <a:prstGeom prst="rect">
            <a:avLst/>
          </a:prstGeom>
        </p:spPr>
      </p:pic>
      <p:sp>
        <p:nvSpPr>
          <p:cNvPr id="6" name="Полилиния 5"/>
          <p:cNvSpPr/>
          <p:nvPr/>
        </p:nvSpPr>
        <p:spPr>
          <a:xfrm>
            <a:off x="971600" y="1412776"/>
            <a:ext cx="7488832" cy="1269924"/>
          </a:xfrm>
          <a:custGeom>
            <a:avLst/>
            <a:gdLst>
              <a:gd name="connsiteX0" fmla="*/ 0 w 2263188"/>
              <a:gd name="connsiteY0" fmla="*/ 245184 h 1471072"/>
              <a:gd name="connsiteX1" fmla="*/ 245184 w 2263188"/>
              <a:gd name="connsiteY1" fmla="*/ 0 h 1471072"/>
              <a:gd name="connsiteX2" fmla="*/ 2018004 w 2263188"/>
              <a:gd name="connsiteY2" fmla="*/ 0 h 1471072"/>
              <a:gd name="connsiteX3" fmla="*/ 2263188 w 2263188"/>
              <a:gd name="connsiteY3" fmla="*/ 245184 h 1471072"/>
              <a:gd name="connsiteX4" fmla="*/ 2263188 w 2263188"/>
              <a:gd name="connsiteY4" fmla="*/ 1225888 h 1471072"/>
              <a:gd name="connsiteX5" fmla="*/ 2018004 w 2263188"/>
              <a:gd name="connsiteY5" fmla="*/ 1471072 h 1471072"/>
              <a:gd name="connsiteX6" fmla="*/ 245184 w 2263188"/>
              <a:gd name="connsiteY6" fmla="*/ 1471072 h 1471072"/>
              <a:gd name="connsiteX7" fmla="*/ 0 w 2263188"/>
              <a:gd name="connsiteY7" fmla="*/ 1225888 h 1471072"/>
              <a:gd name="connsiteX8" fmla="*/ 0 w 2263188"/>
              <a:gd name="connsiteY8" fmla="*/ 245184 h 1471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63188" h="1471072">
                <a:moveTo>
                  <a:pt x="0" y="245184"/>
                </a:moveTo>
                <a:cubicBezTo>
                  <a:pt x="0" y="109773"/>
                  <a:pt x="109773" y="0"/>
                  <a:pt x="245184" y="0"/>
                </a:cubicBezTo>
                <a:lnTo>
                  <a:pt x="2018004" y="0"/>
                </a:lnTo>
                <a:cubicBezTo>
                  <a:pt x="2153415" y="0"/>
                  <a:pt x="2263188" y="109773"/>
                  <a:pt x="2263188" y="245184"/>
                </a:cubicBezTo>
                <a:lnTo>
                  <a:pt x="2263188" y="1225888"/>
                </a:lnTo>
                <a:cubicBezTo>
                  <a:pt x="2263188" y="1361299"/>
                  <a:pt x="2153415" y="1471072"/>
                  <a:pt x="2018004" y="1471072"/>
                </a:cubicBezTo>
                <a:lnTo>
                  <a:pt x="245184" y="1471072"/>
                </a:lnTo>
                <a:cubicBezTo>
                  <a:pt x="109773" y="1471072"/>
                  <a:pt x="0" y="1361299"/>
                  <a:pt x="0" y="1225888"/>
                </a:cubicBezTo>
                <a:lnTo>
                  <a:pt x="0" y="24518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0392" tIns="140392" rIns="140392" bIns="140392" numCol="1" spcCol="1270" anchor="ctr" anchorCtr="0">
            <a:noAutofit/>
          </a:bodyPr>
          <a:lstStyle/>
          <a:p>
            <a:pPr algn="ctr"/>
            <a:r>
              <a:rPr lang="ru-RU" sz="2400" dirty="0" smtClean="0"/>
              <a:t>-</a:t>
            </a:r>
            <a:r>
              <a:rPr lang="ru-RU" sz="2400" dirty="0"/>
              <a:t> в центральном аппарате - 10 штатных единиц;</a:t>
            </a:r>
          </a:p>
          <a:p>
            <a:pPr algn="ctr"/>
            <a:r>
              <a:rPr lang="ru-RU" sz="2400" dirty="0"/>
              <a:t>- в территориальных органах - 752 штатные </a:t>
            </a:r>
            <a:r>
              <a:rPr lang="ru-RU" sz="2400" dirty="0" smtClean="0"/>
              <a:t>единицы</a:t>
            </a:r>
          </a:p>
          <a:p>
            <a:pPr algn="ctr"/>
            <a:r>
              <a:rPr lang="ru-RU" sz="2400" dirty="0" smtClean="0"/>
              <a:t>Сокращение составило </a:t>
            </a:r>
            <a:r>
              <a:rPr lang="ru-RU" sz="2400" dirty="0"/>
              <a:t>21% от исходной численности.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655029"/>
              </p:ext>
            </p:extLst>
          </p:nvPr>
        </p:nvGraphicFramePr>
        <p:xfrm>
          <a:off x="1078948" y="2852936"/>
          <a:ext cx="7128791" cy="33843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56589"/>
                <a:gridCol w="1301327"/>
                <a:gridCol w="1268383"/>
                <a:gridCol w="1202492"/>
              </a:tblGrid>
              <a:tr h="4366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solidFill>
                            <a:srgbClr val="0A336A"/>
                          </a:solidFill>
                          <a:effectLst/>
                        </a:rPr>
                        <a:t>Количественные </a:t>
                      </a:r>
                      <a:r>
                        <a:rPr lang="ru-RU" sz="2000" b="1" u="none" strike="noStrike" dirty="0" smtClean="0">
                          <a:solidFill>
                            <a:srgbClr val="0A336A"/>
                          </a:solidFill>
                          <a:effectLst/>
                        </a:rPr>
                        <a:t>показатели </a:t>
                      </a:r>
                      <a:endParaRPr lang="ru-RU" sz="2000" b="1" i="0" u="none" strike="noStrike" dirty="0">
                        <a:solidFill>
                          <a:srgbClr val="0A336A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solidFill>
                            <a:srgbClr val="0A336A"/>
                          </a:solidFill>
                          <a:effectLst/>
                        </a:rPr>
                        <a:t>     2011 </a:t>
                      </a:r>
                      <a:r>
                        <a:rPr lang="ru-RU" sz="2000" b="1" u="none" strike="noStrike" dirty="0" smtClean="0">
                          <a:solidFill>
                            <a:srgbClr val="0A336A"/>
                          </a:solidFill>
                          <a:effectLst/>
                        </a:rPr>
                        <a:t>год</a:t>
                      </a:r>
                      <a:endParaRPr lang="ru-RU" sz="2000" b="1" i="0" u="none" strike="noStrike" dirty="0">
                        <a:solidFill>
                          <a:srgbClr val="0A336A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solidFill>
                            <a:srgbClr val="0A336A"/>
                          </a:solidFill>
                          <a:effectLst/>
                        </a:rPr>
                        <a:t>   2012 </a:t>
                      </a:r>
                      <a:r>
                        <a:rPr lang="ru-RU" sz="2000" b="1" u="none" strike="noStrike" dirty="0" smtClean="0">
                          <a:solidFill>
                            <a:srgbClr val="0A336A"/>
                          </a:solidFill>
                          <a:effectLst/>
                        </a:rPr>
                        <a:t>год</a:t>
                      </a:r>
                      <a:endParaRPr lang="ru-RU" sz="2000" b="1" i="0" u="none" strike="noStrike" dirty="0">
                        <a:solidFill>
                          <a:srgbClr val="0A336A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solidFill>
                            <a:srgbClr val="0A336A"/>
                          </a:solidFill>
                          <a:effectLst/>
                        </a:rPr>
                        <a:t> 2013 </a:t>
                      </a:r>
                      <a:r>
                        <a:rPr lang="ru-RU" sz="2000" b="1" u="none" strike="noStrike" dirty="0" smtClean="0">
                          <a:solidFill>
                            <a:srgbClr val="0A336A"/>
                          </a:solidFill>
                          <a:effectLst/>
                        </a:rPr>
                        <a:t>год</a:t>
                      </a:r>
                      <a:endParaRPr lang="ru-RU" sz="2000" b="1" i="0" u="none" strike="noStrike" dirty="0">
                        <a:solidFill>
                          <a:srgbClr val="0A336A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736921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 smtClean="0">
                          <a:solidFill>
                            <a:srgbClr val="0A336A"/>
                          </a:solidFill>
                          <a:effectLst/>
                        </a:rPr>
                        <a:t>Фактическая численность  ГГС до ОШМ</a:t>
                      </a:r>
                      <a:endParaRPr lang="ru-RU" sz="2000" b="0" i="0" u="none" strike="noStrike" dirty="0">
                        <a:solidFill>
                          <a:srgbClr val="0A336A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solidFill>
                            <a:srgbClr val="0A336A"/>
                          </a:solidFill>
                          <a:effectLst/>
                        </a:rPr>
                        <a:t>2815</a:t>
                      </a:r>
                      <a:endParaRPr lang="ru-RU" sz="2000" b="0" i="0" u="none" strike="noStrike" dirty="0">
                        <a:solidFill>
                          <a:srgbClr val="0A336A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solidFill>
                            <a:srgbClr val="0A336A"/>
                          </a:solidFill>
                          <a:effectLst/>
                        </a:rPr>
                        <a:t>2723</a:t>
                      </a:r>
                      <a:endParaRPr lang="ru-RU" sz="2000" b="0" i="0" u="none" strike="noStrike" dirty="0">
                        <a:solidFill>
                          <a:srgbClr val="0A336A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solidFill>
                            <a:srgbClr val="0A336A"/>
                          </a:solidFill>
                          <a:effectLst/>
                        </a:rPr>
                        <a:t>2592</a:t>
                      </a:r>
                      <a:endParaRPr lang="ru-RU" sz="2000" b="0" i="0" u="none" strike="noStrike" dirty="0">
                        <a:solidFill>
                          <a:srgbClr val="0A336A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736921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u="none" strike="noStrike" dirty="0" smtClean="0">
                          <a:solidFill>
                            <a:srgbClr val="0A336A"/>
                          </a:solidFill>
                          <a:effectLst/>
                        </a:rPr>
                        <a:t>Сокращено должностей ГГС в связи с ОШМ</a:t>
                      </a:r>
                      <a:endParaRPr lang="ru-RU" sz="2000" b="0" i="0" u="none" strike="noStrike" dirty="0">
                        <a:solidFill>
                          <a:srgbClr val="0A336A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solidFill>
                            <a:srgbClr val="0A336A"/>
                          </a:solidFill>
                          <a:effectLst/>
                        </a:rPr>
                        <a:t>190</a:t>
                      </a:r>
                      <a:endParaRPr lang="ru-RU" sz="2000" b="0" i="0" u="none" strike="noStrike">
                        <a:solidFill>
                          <a:srgbClr val="0A336A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solidFill>
                            <a:srgbClr val="0A336A"/>
                          </a:solidFill>
                          <a:effectLst/>
                        </a:rPr>
                        <a:t>174</a:t>
                      </a:r>
                      <a:endParaRPr lang="ru-RU" sz="2000" b="0" i="0" u="none" strike="noStrike">
                        <a:solidFill>
                          <a:srgbClr val="0A336A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solidFill>
                            <a:srgbClr val="0A336A"/>
                          </a:solidFill>
                          <a:effectLst/>
                        </a:rPr>
                        <a:t>368</a:t>
                      </a:r>
                      <a:endParaRPr lang="ru-RU" sz="2000" b="0" i="0" u="none" strike="noStrike" dirty="0">
                        <a:solidFill>
                          <a:srgbClr val="0A336A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736921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u="none" strike="noStrike" dirty="0" smtClean="0">
                          <a:solidFill>
                            <a:srgbClr val="0A336A"/>
                          </a:solidFill>
                          <a:effectLst/>
                        </a:rPr>
                        <a:t>Уволено сотрудников ГГС в связи с ОШМ</a:t>
                      </a:r>
                      <a:endParaRPr lang="ru-RU" sz="2000" b="0" i="0" u="none" strike="noStrike" dirty="0">
                        <a:solidFill>
                          <a:srgbClr val="0A336A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solidFill>
                            <a:srgbClr val="0A336A"/>
                          </a:solidFill>
                          <a:effectLst/>
                        </a:rPr>
                        <a:t>24</a:t>
                      </a:r>
                      <a:endParaRPr lang="ru-RU" sz="2000" b="0" i="0" u="none" strike="noStrike">
                        <a:solidFill>
                          <a:srgbClr val="0A336A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solidFill>
                            <a:srgbClr val="0A336A"/>
                          </a:solidFill>
                          <a:effectLst/>
                        </a:rPr>
                        <a:t>17</a:t>
                      </a:r>
                      <a:endParaRPr lang="ru-RU" sz="2000" b="0" i="0" u="none" strike="noStrike">
                        <a:solidFill>
                          <a:srgbClr val="0A336A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solidFill>
                            <a:srgbClr val="0A336A"/>
                          </a:solidFill>
                          <a:effectLst/>
                        </a:rPr>
                        <a:t>111</a:t>
                      </a:r>
                      <a:endParaRPr lang="ru-RU" sz="2000" b="0" i="0" u="none" strike="noStrike" dirty="0">
                        <a:solidFill>
                          <a:srgbClr val="0A336A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  <a:tr h="736921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u="none" strike="noStrike" dirty="0" smtClean="0">
                          <a:solidFill>
                            <a:srgbClr val="0A336A"/>
                          </a:solidFill>
                          <a:effectLst/>
                        </a:rPr>
                        <a:t>Назначено ГГС на иную должность в связи с ОШМ</a:t>
                      </a:r>
                      <a:endParaRPr lang="ru-RU" sz="2000" b="0" i="0" u="none" strike="noStrike" dirty="0">
                        <a:solidFill>
                          <a:srgbClr val="0A336A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solidFill>
                            <a:srgbClr val="0A336A"/>
                          </a:solidFill>
                          <a:effectLst/>
                        </a:rPr>
                        <a:t>35</a:t>
                      </a:r>
                      <a:endParaRPr lang="ru-RU" sz="2000" b="0" i="0" u="none" strike="noStrike">
                        <a:solidFill>
                          <a:srgbClr val="0A336A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solidFill>
                            <a:srgbClr val="0A336A"/>
                          </a:solidFill>
                          <a:effectLst/>
                        </a:rPr>
                        <a:t>30</a:t>
                      </a:r>
                      <a:endParaRPr lang="ru-RU" sz="2000" b="0" i="0" u="none" strike="noStrike">
                        <a:solidFill>
                          <a:srgbClr val="0A336A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solidFill>
                            <a:srgbClr val="0A336A"/>
                          </a:solidFill>
                          <a:effectLst/>
                        </a:rPr>
                        <a:t>243</a:t>
                      </a:r>
                      <a:endParaRPr lang="ru-RU" sz="2000" b="0" i="0" u="none" strike="noStrike" dirty="0">
                        <a:solidFill>
                          <a:srgbClr val="0A336A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D66E1-B572-4822-9EC9-C31A52315455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3978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6468" y="147152"/>
            <a:ext cx="6779096" cy="818308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0A336A"/>
                </a:solidFill>
              </a:rPr>
              <a:t>Текущее </a:t>
            </a:r>
            <a:r>
              <a:rPr lang="ru-RU" sz="2400" dirty="0">
                <a:solidFill>
                  <a:srgbClr val="0A336A"/>
                </a:solidFill>
              </a:rPr>
              <a:t>кадровое </a:t>
            </a:r>
            <a:r>
              <a:rPr lang="ru-RU" sz="2400" dirty="0" smtClean="0">
                <a:solidFill>
                  <a:srgbClr val="0A336A"/>
                </a:solidFill>
              </a:rPr>
              <a:t>состояние ТО</a:t>
            </a:r>
            <a:endParaRPr lang="ru-RU" sz="2400" dirty="0">
              <a:solidFill>
                <a:srgbClr val="0A336A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142852"/>
            <a:ext cx="936104" cy="936104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9305156"/>
              </p:ext>
            </p:extLst>
          </p:nvPr>
        </p:nvGraphicFramePr>
        <p:xfrm>
          <a:off x="323528" y="1112012"/>
          <a:ext cx="8640961" cy="4206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0710"/>
                <a:gridCol w="1165391"/>
                <a:gridCol w="942680"/>
                <a:gridCol w="2837468"/>
                <a:gridCol w="3204712"/>
              </a:tblGrid>
              <a:tr h="5887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A336A"/>
                          </a:solidFill>
                          <a:effectLst/>
                        </a:rPr>
                        <a:t>№</a:t>
                      </a:r>
                      <a:endParaRPr lang="ru-RU" sz="2000" dirty="0">
                        <a:solidFill>
                          <a:srgbClr val="0A336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A336A"/>
                          </a:solidFill>
                          <a:effectLst/>
                        </a:rPr>
                        <a:t>ТО в ФО</a:t>
                      </a:r>
                      <a:endParaRPr lang="ru-RU" sz="2000" dirty="0">
                        <a:solidFill>
                          <a:srgbClr val="0A336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A336A"/>
                          </a:solidFill>
                          <a:effectLst/>
                        </a:rPr>
                        <a:t>штат</a:t>
                      </a:r>
                      <a:endParaRPr lang="ru-RU" sz="2000">
                        <a:solidFill>
                          <a:srgbClr val="0A336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A336A"/>
                          </a:solidFill>
                          <a:effectLst/>
                        </a:rPr>
                        <a:t>% укомплектованности на 31.12.2014</a:t>
                      </a:r>
                      <a:endParaRPr lang="ru-RU" sz="2000" dirty="0">
                        <a:solidFill>
                          <a:srgbClr val="0A336A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A336A"/>
                          </a:solidFill>
                          <a:effectLst/>
                        </a:rPr>
                        <a:t>% </a:t>
                      </a:r>
                      <a:r>
                        <a:rPr lang="ru-RU" sz="2000" dirty="0" smtClean="0">
                          <a:solidFill>
                            <a:srgbClr val="0A336A"/>
                          </a:solidFill>
                          <a:effectLst/>
                        </a:rPr>
                        <a:t>укомплектованности на 16.04.2015</a:t>
                      </a:r>
                      <a:endParaRPr lang="ru-RU" sz="2000" dirty="0">
                        <a:solidFill>
                          <a:srgbClr val="0A336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69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A336A"/>
                          </a:solidFill>
                          <a:effectLst/>
                        </a:rPr>
                        <a:t>1</a:t>
                      </a:r>
                      <a:endParaRPr lang="ru-RU" sz="2000">
                        <a:solidFill>
                          <a:srgbClr val="0A336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A336A"/>
                          </a:solidFill>
                          <a:effectLst/>
                        </a:rPr>
                        <a:t>ЦФО</a:t>
                      </a:r>
                      <a:endParaRPr lang="ru-RU" sz="2000">
                        <a:solidFill>
                          <a:srgbClr val="0A336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A336A"/>
                          </a:solidFill>
                          <a:effectLst/>
                        </a:rPr>
                        <a:t>713</a:t>
                      </a:r>
                      <a:endParaRPr lang="ru-RU" sz="2000" dirty="0">
                        <a:solidFill>
                          <a:srgbClr val="0A336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0A336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A336A"/>
                          </a:solidFill>
                          <a:effectLst/>
                        </a:rPr>
                        <a:t>85,7</a:t>
                      </a:r>
                      <a:endParaRPr lang="ru-RU" sz="2000" dirty="0">
                        <a:solidFill>
                          <a:srgbClr val="0A336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69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A336A"/>
                          </a:solidFill>
                          <a:effectLst/>
                        </a:rPr>
                        <a:t>2</a:t>
                      </a:r>
                      <a:endParaRPr lang="ru-RU" sz="2000">
                        <a:solidFill>
                          <a:srgbClr val="0A336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A336A"/>
                          </a:solidFill>
                          <a:effectLst/>
                        </a:rPr>
                        <a:t>СЗФО</a:t>
                      </a:r>
                      <a:endParaRPr lang="ru-RU" sz="2000">
                        <a:solidFill>
                          <a:srgbClr val="0A336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A336A"/>
                          </a:solidFill>
                          <a:effectLst/>
                        </a:rPr>
                        <a:t>328</a:t>
                      </a:r>
                      <a:endParaRPr lang="ru-RU" sz="2000">
                        <a:solidFill>
                          <a:srgbClr val="0A336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0A336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A336A"/>
                          </a:solidFill>
                          <a:effectLst/>
                        </a:rPr>
                        <a:t>89,4</a:t>
                      </a:r>
                      <a:endParaRPr lang="ru-RU" sz="2000" dirty="0">
                        <a:solidFill>
                          <a:srgbClr val="0A336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69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A336A"/>
                          </a:solidFill>
                          <a:effectLst/>
                        </a:rPr>
                        <a:t>3</a:t>
                      </a:r>
                      <a:endParaRPr lang="ru-RU" sz="2000">
                        <a:solidFill>
                          <a:srgbClr val="0A336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A336A"/>
                          </a:solidFill>
                          <a:effectLst/>
                        </a:rPr>
                        <a:t>ЮФО</a:t>
                      </a:r>
                      <a:endParaRPr lang="ru-RU" sz="2000">
                        <a:solidFill>
                          <a:srgbClr val="0A336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A336A"/>
                          </a:solidFill>
                          <a:effectLst/>
                        </a:rPr>
                        <a:t>247</a:t>
                      </a:r>
                      <a:endParaRPr lang="ru-RU" sz="2000">
                        <a:solidFill>
                          <a:srgbClr val="0A336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0A336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74,9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A336A"/>
                          </a:solidFill>
                          <a:effectLst/>
                        </a:rPr>
                        <a:t>76,5</a:t>
                      </a:r>
                      <a:endParaRPr lang="ru-RU" sz="2000" dirty="0">
                        <a:solidFill>
                          <a:srgbClr val="0A336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69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A336A"/>
                          </a:solidFill>
                          <a:effectLst/>
                        </a:rPr>
                        <a:t>4</a:t>
                      </a:r>
                      <a:endParaRPr lang="ru-RU" sz="2000">
                        <a:solidFill>
                          <a:srgbClr val="0A336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A336A"/>
                          </a:solidFill>
                          <a:effectLst/>
                        </a:rPr>
                        <a:t>СКФО</a:t>
                      </a:r>
                      <a:endParaRPr lang="ru-RU" sz="2000">
                        <a:solidFill>
                          <a:srgbClr val="0A336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A336A"/>
                          </a:solidFill>
                          <a:effectLst/>
                        </a:rPr>
                        <a:t>144</a:t>
                      </a:r>
                      <a:endParaRPr lang="ru-RU" sz="2000">
                        <a:solidFill>
                          <a:srgbClr val="0A336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0A336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A336A"/>
                          </a:solidFill>
                          <a:effectLst/>
                        </a:rPr>
                        <a:t>89,6</a:t>
                      </a:r>
                      <a:endParaRPr lang="ru-RU" sz="2000" dirty="0">
                        <a:solidFill>
                          <a:srgbClr val="0A336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69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A336A"/>
                          </a:solidFill>
                          <a:effectLst/>
                        </a:rPr>
                        <a:t>5</a:t>
                      </a:r>
                      <a:endParaRPr lang="ru-RU" sz="2000">
                        <a:solidFill>
                          <a:srgbClr val="0A336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A336A"/>
                          </a:solidFill>
                          <a:effectLst/>
                        </a:rPr>
                        <a:t>ПФО</a:t>
                      </a:r>
                      <a:endParaRPr lang="ru-RU" sz="2000">
                        <a:solidFill>
                          <a:srgbClr val="0A336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A336A"/>
                          </a:solidFill>
                          <a:effectLst/>
                        </a:rPr>
                        <a:t>535</a:t>
                      </a:r>
                      <a:endParaRPr lang="ru-RU" sz="2000">
                        <a:solidFill>
                          <a:srgbClr val="0A336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0A336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86,9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A336A"/>
                          </a:solidFill>
                          <a:effectLst/>
                        </a:rPr>
                        <a:t>88,2</a:t>
                      </a:r>
                      <a:endParaRPr lang="ru-RU" sz="2000" dirty="0">
                        <a:solidFill>
                          <a:srgbClr val="0A336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69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A336A"/>
                          </a:solidFill>
                          <a:effectLst/>
                        </a:rPr>
                        <a:t>6</a:t>
                      </a:r>
                      <a:endParaRPr lang="ru-RU" sz="2000">
                        <a:solidFill>
                          <a:srgbClr val="0A336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A336A"/>
                          </a:solidFill>
                          <a:effectLst/>
                        </a:rPr>
                        <a:t>УФО</a:t>
                      </a:r>
                      <a:endParaRPr lang="ru-RU" sz="2000">
                        <a:solidFill>
                          <a:srgbClr val="0A336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A336A"/>
                          </a:solidFill>
                          <a:effectLst/>
                        </a:rPr>
                        <a:t>240</a:t>
                      </a:r>
                      <a:endParaRPr lang="ru-RU" sz="2000">
                        <a:solidFill>
                          <a:srgbClr val="0A336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0A336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83,3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A336A"/>
                          </a:solidFill>
                          <a:effectLst/>
                        </a:rPr>
                        <a:t>83,7</a:t>
                      </a:r>
                      <a:endParaRPr lang="ru-RU" sz="2000" dirty="0">
                        <a:solidFill>
                          <a:srgbClr val="0A336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69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A336A"/>
                          </a:solidFill>
                          <a:effectLst/>
                        </a:rPr>
                        <a:t>7</a:t>
                      </a:r>
                      <a:endParaRPr lang="ru-RU" sz="2000">
                        <a:solidFill>
                          <a:srgbClr val="0A336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A336A"/>
                          </a:solidFill>
                          <a:effectLst/>
                        </a:rPr>
                        <a:t>СФО</a:t>
                      </a:r>
                      <a:endParaRPr lang="ru-RU" sz="2000">
                        <a:solidFill>
                          <a:srgbClr val="0A336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A336A"/>
                          </a:solidFill>
                          <a:effectLst/>
                        </a:rPr>
                        <a:t>383</a:t>
                      </a:r>
                      <a:endParaRPr lang="ru-RU" sz="2000">
                        <a:solidFill>
                          <a:srgbClr val="0A336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0A336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90,9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A336A"/>
                          </a:solidFill>
                          <a:effectLst/>
                        </a:rPr>
                        <a:t>91,1</a:t>
                      </a:r>
                      <a:endParaRPr lang="ru-RU" sz="2000" dirty="0">
                        <a:solidFill>
                          <a:srgbClr val="0A336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69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A336A"/>
                          </a:solidFill>
                          <a:effectLst/>
                        </a:rPr>
                        <a:t>8</a:t>
                      </a:r>
                      <a:endParaRPr lang="ru-RU" sz="2000">
                        <a:solidFill>
                          <a:srgbClr val="0A336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A336A"/>
                          </a:solidFill>
                          <a:effectLst/>
                        </a:rPr>
                        <a:t>ДФО</a:t>
                      </a:r>
                      <a:endParaRPr lang="ru-RU" sz="2000">
                        <a:solidFill>
                          <a:srgbClr val="0A336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A336A"/>
                          </a:solidFill>
                          <a:effectLst/>
                        </a:rPr>
                        <a:t>203</a:t>
                      </a:r>
                      <a:endParaRPr lang="ru-RU" sz="2000">
                        <a:solidFill>
                          <a:srgbClr val="0A336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0A336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89,7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A336A"/>
                          </a:solidFill>
                          <a:effectLst/>
                        </a:rPr>
                        <a:t>88,2</a:t>
                      </a:r>
                      <a:endParaRPr lang="ru-RU" sz="2000" dirty="0">
                        <a:solidFill>
                          <a:srgbClr val="0A336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69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A336A"/>
                          </a:solidFill>
                          <a:effectLst/>
                        </a:rPr>
                        <a:t>9</a:t>
                      </a:r>
                      <a:endParaRPr lang="ru-RU" sz="2000">
                        <a:solidFill>
                          <a:srgbClr val="0A336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A336A"/>
                          </a:solidFill>
                          <a:effectLst/>
                        </a:rPr>
                        <a:t>КФО</a:t>
                      </a:r>
                      <a:endParaRPr lang="ru-RU" sz="2000">
                        <a:solidFill>
                          <a:srgbClr val="0A336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A336A"/>
                          </a:solidFill>
                          <a:effectLst/>
                        </a:rPr>
                        <a:t>11</a:t>
                      </a:r>
                      <a:endParaRPr lang="ru-RU" sz="2000">
                        <a:solidFill>
                          <a:srgbClr val="0A336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0A336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A336A"/>
                          </a:solidFill>
                          <a:effectLst/>
                        </a:rPr>
                        <a:t>100</a:t>
                      </a:r>
                      <a:endParaRPr lang="ru-RU" sz="2000" dirty="0">
                        <a:solidFill>
                          <a:srgbClr val="0A336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6948">
                <a:tc gridSpan="2">
                  <a:txBody>
                    <a:bodyPr/>
                    <a:lstStyle/>
                    <a:p>
                      <a:pPr marL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A336A"/>
                          </a:solidFill>
                          <a:effectLst/>
                        </a:rPr>
                        <a:t>ИТОГО</a:t>
                      </a:r>
                      <a:endParaRPr lang="ru-RU" sz="2000">
                        <a:solidFill>
                          <a:srgbClr val="0A336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A336A"/>
                          </a:solidFill>
                          <a:effectLst/>
                        </a:rPr>
                        <a:t>2804</a:t>
                      </a:r>
                      <a:endParaRPr lang="ru-RU" sz="2000">
                        <a:solidFill>
                          <a:srgbClr val="0A336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0A336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84,9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A336A"/>
                          </a:solidFill>
                          <a:effectLst/>
                        </a:rPr>
                        <a:t>86,9</a:t>
                      </a:r>
                      <a:endParaRPr lang="ru-RU" sz="2000" dirty="0">
                        <a:solidFill>
                          <a:srgbClr val="0A336A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84176" y="5373216"/>
            <a:ext cx="6768752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A336A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Текучесть кадров 2012 -  15,1 %</a:t>
            </a:r>
            <a:endParaRPr kumimoji="0" lang="ru-RU" altLang="ru-RU" b="1" i="0" u="none" strike="noStrike" cap="none" normalizeH="0" baseline="0" dirty="0" smtClean="0">
              <a:ln>
                <a:noFill/>
              </a:ln>
              <a:solidFill>
                <a:srgbClr val="0A336A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A336A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Текучесть кадров 2013 -  17,4 %</a:t>
            </a:r>
            <a:endParaRPr kumimoji="0" lang="ru-RU" altLang="ru-RU" b="1" i="0" u="none" strike="noStrike" cap="none" normalizeH="0" baseline="0" dirty="0" smtClean="0">
              <a:ln>
                <a:noFill/>
              </a:ln>
              <a:solidFill>
                <a:srgbClr val="0A336A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A336A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Текучесть кадров 2014 -  18,9 %</a:t>
            </a:r>
            <a:endParaRPr kumimoji="0" lang="ru-RU" altLang="ru-RU" b="1" i="0" u="none" strike="noStrike" cap="none" normalizeH="0" baseline="0" dirty="0" smtClean="0">
              <a:ln>
                <a:noFill/>
              </a:ln>
              <a:solidFill>
                <a:srgbClr val="0A336A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A336A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Текучесть кадров 1 квартал 2015 - 4,1 %</a:t>
            </a:r>
            <a:endParaRPr kumimoji="0" lang="ru-RU" altLang="ru-RU" b="1" i="0" u="none" strike="noStrike" cap="none" normalizeH="0" baseline="0" dirty="0" smtClean="0">
              <a:ln>
                <a:noFill/>
              </a:ln>
              <a:solidFill>
                <a:srgbClr val="0A336A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D66E1-B572-4822-9EC9-C31A52315455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7266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338132"/>
            <a:ext cx="6779096" cy="545544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0A336A"/>
                </a:solidFill>
              </a:rPr>
              <a:t>Кадровое обеспечение Службы</a:t>
            </a:r>
            <a:endParaRPr lang="ru-RU" sz="2400" dirty="0">
              <a:solidFill>
                <a:srgbClr val="0A336A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142852"/>
            <a:ext cx="936104" cy="936104"/>
          </a:xfrm>
          <a:prstGeom prst="rect">
            <a:avLst/>
          </a:prstGeom>
        </p:spPr>
      </p:pic>
      <p:sp>
        <p:nvSpPr>
          <p:cNvPr id="8" name="Полилиния 7"/>
          <p:cNvSpPr/>
          <p:nvPr/>
        </p:nvSpPr>
        <p:spPr>
          <a:xfrm>
            <a:off x="126467" y="1205136"/>
            <a:ext cx="2988996" cy="432048"/>
          </a:xfrm>
          <a:custGeom>
            <a:avLst/>
            <a:gdLst>
              <a:gd name="connsiteX0" fmla="*/ 0 w 3845569"/>
              <a:gd name="connsiteY0" fmla="*/ 0 h 3838196"/>
              <a:gd name="connsiteX1" fmla="*/ 3845569 w 3845569"/>
              <a:gd name="connsiteY1" fmla="*/ 0 h 3838196"/>
              <a:gd name="connsiteX2" fmla="*/ 3845569 w 3845569"/>
              <a:gd name="connsiteY2" fmla="*/ 3838196 h 3838196"/>
              <a:gd name="connsiteX3" fmla="*/ 0 w 3845569"/>
              <a:gd name="connsiteY3" fmla="*/ 3838196 h 3838196"/>
              <a:gd name="connsiteX4" fmla="*/ 0 w 3845569"/>
              <a:gd name="connsiteY4" fmla="*/ 0 h 3838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45569" h="3838196">
                <a:moveTo>
                  <a:pt x="0" y="0"/>
                </a:moveTo>
                <a:lnTo>
                  <a:pt x="3845569" y="0"/>
                </a:lnTo>
                <a:lnTo>
                  <a:pt x="3845569" y="3838196"/>
                </a:lnTo>
                <a:lnTo>
                  <a:pt x="0" y="383819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76" tIns="74676" rIns="99568" bIns="112014" numCol="1" spcCol="1270" anchor="t" anchorCtr="0">
            <a:noAutofit/>
          </a:bodyPr>
          <a:lstStyle/>
          <a:p>
            <a:pPr marL="0" lvl="1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2000" kern="1200" dirty="0" smtClean="0"/>
              <a:t>Профилактика коррупции</a:t>
            </a:r>
            <a:endParaRPr lang="ru-RU" sz="2000" kern="1200" dirty="0"/>
          </a:p>
        </p:txBody>
      </p:sp>
      <p:sp>
        <p:nvSpPr>
          <p:cNvPr id="11" name="Полилиния 10"/>
          <p:cNvSpPr/>
          <p:nvPr/>
        </p:nvSpPr>
        <p:spPr>
          <a:xfrm>
            <a:off x="3115463" y="1205136"/>
            <a:ext cx="5832648" cy="1215752"/>
          </a:xfrm>
          <a:custGeom>
            <a:avLst/>
            <a:gdLst>
              <a:gd name="connsiteX0" fmla="*/ 0 w 3845569"/>
              <a:gd name="connsiteY0" fmla="*/ 0 h 3838196"/>
              <a:gd name="connsiteX1" fmla="*/ 3845569 w 3845569"/>
              <a:gd name="connsiteY1" fmla="*/ 0 h 3838196"/>
              <a:gd name="connsiteX2" fmla="*/ 3845569 w 3845569"/>
              <a:gd name="connsiteY2" fmla="*/ 3838196 h 3838196"/>
              <a:gd name="connsiteX3" fmla="*/ 0 w 3845569"/>
              <a:gd name="connsiteY3" fmla="*/ 3838196 h 3838196"/>
              <a:gd name="connsiteX4" fmla="*/ 0 w 3845569"/>
              <a:gd name="connsiteY4" fmla="*/ 0 h 3838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45569" h="3838196">
                <a:moveTo>
                  <a:pt x="0" y="0"/>
                </a:moveTo>
                <a:lnTo>
                  <a:pt x="3845569" y="0"/>
                </a:lnTo>
                <a:lnTo>
                  <a:pt x="3845569" y="3838196"/>
                </a:lnTo>
                <a:lnTo>
                  <a:pt x="0" y="383819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76" tIns="74676" rIns="99568" bIns="112014" numCol="1" spcCol="1270" anchor="t" anchorCtr="0">
            <a:noAutofit/>
          </a:bodyPr>
          <a:lstStyle/>
          <a:p>
            <a:pPr marL="0" lvl="1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dirty="0"/>
              <a:t>в 2014 г. проведено 5 заседаний Комиссии ЦА, 238 заседаний комиссий в ТО, нарушений не выявлено.</a:t>
            </a:r>
          </a:p>
          <a:p>
            <a:pPr marL="0" lvl="1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b="1" dirty="0"/>
              <a:t>В 1 квартале 2015 года - 18 госслужащих ТО привлечены к дисциплинарной ответственности</a:t>
            </a:r>
          </a:p>
        </p:txBody>
      </p:sp>
      <p:sp>
        <p:nvSpPr>
          <p:cNvPr id="12" name="Полилиния 11"/>
          <p:cNvSpPr/>
          <p:nvPr/>
        </p:nvSpPr>
        <p:spPr>
          <a:xfrm>
            <a:off x="3164639" y="4767085"/>
            <a:ext cx="5799849" cy="1830267"/>
          </a:xfrm>
          <a:custGeom>
            <a:avLst/>
            <a:gdLst>
              <a:gd name="connsiteX0" fmla="*/ 0 w 3845569"/>
              <a:gd name="connsiteY0" fmla="*/ 0 h 3838196"/>
              <a:gd name="connsiteX1" fmla="*/ 3845569 w 3845569"/>
              <a:gd name="connsiteY1" fmla="*/ 0 h 3838196"/>
              <a:gd name="connsiteX2" fmla="*/ 3845569 w 3845569"/>
              <a:gd name="connsiteY2" fmla="*/ 3838196 h 3838196"/>
              <a:gd name="connsiteX3" fmla="*/ 0 w 3845569"/>
              <a:gd name="connsiteY3" fmla="*/ 3838196 h 3838196"/>
              <a:gd name="connsiteX4" fmla="*/ 0 w 3845569"/>
              <a:gd name="connsiteY4" fmla="*/ 0 h 3838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45569" h="3838196">
                <a:moveTo>
                  <a:pt x="0" y="0"/>
                </a:moveTo>
                <a:lnTo>
                  <a:pt x="3845569" y="0"/>
                </a:lnTo>
                <a:lnTo>
                  <a:pt x="3845569" y="3838196"/>
                </a:lnTo>
                <a:lnTo>
                  <a:pt x="0" y="383819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76" tIns="74676" rIns="99568" bIns="112014" numCol="1" spcCol="1270" anchor="t" anchorCtr="0">
            <a:noAutofit/>
          </a:bodyPr>
          <a:lstStyle/>
          <a:p>
            <a:r>
              <a:rPr lang="ru-RU" dirty="0" smtClean="0"/>
              <a:t>За подготовку и проведение зимних Олимпийских игр 2014 г. поощрено 342 человека, из них награждены </a:t>
            </a:r>
            <a:r>
              <a:rPr lang="ru-RU" dirty="0"/>
              <a:t>государственной наградами Российской Федерации  –       </a:t>
            </a:r>
            <a:r>
              <a:rPr lang="ru-RU" b="1" dirty="0" smtClean="0"/>
              <a:t>4</a:t>
            </a:r>
            <a:r>
              <a:rPr lang="ru-RU" dirty="0" smtClean="0"/>
              <a:t> </a:t>
            </a:r>
            <a:r>
              <a:rPr lang="ru-RU" dirty="0"/>
              <a:t>чел., Благодарностью Президента Российской Федерации – </a:t>
            </a:r>
            <a:r>
              <a:rPr lang="ru-RU" b="1" dirty="0"/>
              <a:t>1</a:t>
            </a:r>
            <a:r>
              <a:rPr lang="ru-RU" dirty="0"/>
              <a:t> чел. </a:t>
            </a:r>
          </a:p>
          <a:p>
            <a:r>
              <a:rPr lang="ru-RU" dirty="0" smtClean="0"/>
              <a:t>В 2015 г. </a:t>
            </a:r>
            <a:r>
              <a:rPr lang="ru-RU" smtClean="0"/>
              <a:t>поощрены </a:t>
            </a:r>
            <a:r>
              <a:rPr lang="ru-RU" b="1" smtClean="0"/>
              <a:t>269</a:t>
            </a:r>
            <a:r>
              <a:rPr lang="ru-RU" smtClean="0"/>
              <a:t> человек.</a:t>
            </a:r>
            <a:endParaRPr lang="ru-RU" kern="1200" dirty="0"/>
          </a:p>
        </p:txBody>
      </p:sp>
      <p:sp>
        <p:nvSpPr>
          <p:cNvPr id="13" name="Полилиния 12"/>
          <p:cNvSpPr/>
          <p:nvPr/>
        </p:nvSpPr>
        <p:spPr>
          <a:xfrm>
            <a:off x="126467" y="2678852"/>
            <a:ext cx="2988996" cy="750147"/>
          </a:xfrm>
          <a:custGeom>
            <a:avLst/>
            <a:gdLst>
              <a:gd name="connsiteX0" fmla="*/ 0 w 3845569"/>
              <a:gd name="connsiteY0" fmla="*/ 0 h 3838196"/>
              <a:gd name="connsiteX1" fmla="*/ 3845569 w 3845569"/>
              <a:gd name="connsiteY1" fmla="*/ 0 h 3838196"/>
              <a:gd name="connsiteX2" fmla="*/ 3845569 w 3845569"/>
              <a:gd name="connsiteY2" fmla="*/ 3838196 h 3838196"/>
              <a:gd name="connsiteX3" fmla="*/ 0 w 3845569"/>
              <a:gd name="connsiteY3" fmla="*/ 3838196 h 3838196"/>
              <a:gd name="connsiteX4" fmla="*/ 0 w 3845569"/>
              <a:gd name="connsiteY4" fmla="*/ 0 h 3838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45569" h="3838196">
                <a:moveTo>
                  <a:pt x="0" y="0"/>
                </a:moveTo>
                <a:lnTo>
                  <a:pt x="3845569" y="0"/>
                </a:lnTo>
                <a:lnTo>
                  <a:pt x="3845569" y="3838196"/>
                </a:lnTo>
                <a:lnTo>
                  <a:pt x="0" y="383819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76" tIns="74676" rIns="99568" bIns="112014" numCol="1" spcCol="1270" anchor="t" anchorCtr="0">
            <a:noAutofit/>
          </a:bodyPr>
          <a:lstStyle/>
          <a:p>
            <a:pPr marL="0" lvl="1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2000" dirty="0"/>
              <a:t>Повышение квалификации</a:t>
            </a:r>
            <a:endParaRPr lang="ru-RU" sz="2000" kern="1200" dirty="0"/>
          </a:p>
        </p:txBody>
      </p:sp>
      <p:sp>
        <p:nvSpPr>
          <p:cNvPr id="14" name="Полилиния 13"/>
          <p:cNvSpPr/>
          <p:nvPr/>
        </p:nvSpPr>
        <p:spPr>
          <a:xfrm>
            <a:off x="3108650" y="2678852"/>
            <a:ext cx="5832648" cy="1830268"/>
          </a:xfrm>
          <a:custGeom>
            <a:avLst/>
            <a:gdLst>
              <a:gd name="connsiteX0" fmla="*/ 0 w 3845569"/>
              <a:gd name="connsiteY0" fmla="*/ 0 h 3838196"/>
              <a:gd name="connsiteX1" fmla="*/ 3845569 w 3845569"/>
              <a:gd name="connsiteY1" fmla="*/ 0 h 3838196"/>
              <a:gd name="connsiteX2" fmla="*/ 3845569 w 3845569"/>
              <a:gd name="connsiteY2" fmla="*/ 3838196 h 3838196"/>
              <a:gd name="connsiteX3" fmla="*/ 0 w 3845569"/>
              <a:gd name="connsiteY3" fmla="*/ 3838196 h 3838196"/>
              <a:gd name="connsiteX4" fmla="*/ 0 w 3845569"/>
              <a:gd name="connsiteY4" fmla="*/ 0 h 3838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45569" h="3838196">
                <a:moveTo>
                  <a:pt x="0" y="0"/>
                </a:moveTo>
                <a:lnTo>
                  <a:pt x="3845569" y="0"/>
                </a:lnTo>
                <a:lnTo>
                  <a:pt x="3845569" y="3838196"/>
                </a:lnTo>
                <a:lnTo>
                  <a:pt x="0" y="383819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76" tIns="74676" rIns="99568" bIns="112014" numCol="1" spcCol="1270" anchor="t" anchorCtr="0">
            <a:noAutofit/>
          </a:bodyPr>
          <a:lstStyle/>
          <a:p>
            <a:r>
              <a:rPr lang="ru-RU" dirty="0" smtClean="0"/>
              <a:t>в </a:t>
            </a:r>
            <a:r>
              <a:rPr lang="ru-RU" dirty="0"/>
              <a:t>2014 году </a:t>
            </a:r>
            <a:r>
              <a:rPr lang="ru-RU" dirty="0" smtClean="0"/>
              <a:t>повысили квалификацию 4562 человека, из них:</a:t>
            </a:r>
          </a:p>
          <a:p>
            <a:r>
              <a:rPr lang="ru-RU" dirty="0" smtClean="0"/>
              <a:t>- в </a:t>
            </a:r>
            <a:r>
              <a:rPr lang="ru-RU" dirty="0"/>
              <a:t>рамках государственного заказа </a:t>
            </a:r>
            <a:r>
              <a:rPr lang="ru-RU" dirty="0" smtClean="0"/>
              <a:t>197 </a:t>
            </a:r>
            <a:r>
              <a:rPr lang="ru-RU" dirty="0"/>
              <a:t>ГГС, </a:t>
            </a:r>
            <a:r>
              <a:rPr lang="ru-RU" dirty="0" smtClean="0"/>
              <a:t>в </a:t>
            </a:r>
            <a:r>
              <a:rPr lang="ru-RU" dirty="0" err="1" smtClean="0"/>
              <a:t>т.ч</a:t>
            </a:r>
            <a:r>
              <a:rPr lang="ru-RU" dirty="0" smtClean="0"/>
              <a:t>. 8  сотрудников Управления </a:t>
            </a:r>
            <a:r>
              <a:rPr lang="ru-RU" dirty="0" err="1"/>
              <a:t>Роскомнадзора</a:t>
            </a:r>
            <a:r>
              <a:rPr lang="ru-RU" dirty="0"/>
              <a:t> по Республике Крым и </a:t>
            </a:r>
            <a:r>
              <a:rPr lang="ru-RU" dirty="0" smtClean="0"/>
              <a:t>г</a:t>
            </a:r>
            <a:r>
              <a:rPr lang="ru-RU" dirty="0"/>
              <a:t>. </a:t>
            </a:r>
            <a:r>
              <a:rPr lang="ru-RU" dirty="0" smtClean="0"/>
              <a:t>Севастополь;</a:t>
            </a:r>
          </a:p>
          <a:p>
            <a:pPr marL="0" lvl="1"/>
            <a:r>
              <a:rPr lang="ru-RU" dirty="0" smtClean="0"/>
              <a:t>- в рамках проведенного 41 семинара обучено 4365 ГГС.</a:t>
            </a:r>
            <a:endParaRPr lang="ru-RU" u="sng" dirty="0"/>
          </a:p>
          <a:p>
            <a:endParaRPr lang="ru-RU" dirty="0"/>
          </a:p>
        </p:txBody>
      </p:sp>
      <p:sp>
        <p:nvSpPr>
          <p:cNvPr id="15" name="Полилиния 14"/>
          <p:cNvSpPr/>
          <p:nvPr/>
        </p:nvSpPr>
        <p:spPr>
          <a:xfrm>
            <a:off x="175644" y="4767086"/>
            <a:ext cx="2988996" cy="432048"/>
          </a:xfrm>
          <a:custGeom>
            <a:avLst/>
            <a:gdLst>
              <a:gd name="connsiteX0" fmla="*/ 0 w 3845569"/>
              <a:gd name="connsiteY0" fmla="*/ 0 h 3838196"/>
              <a:gd name="connsiteX1" fmla="*/ 3845569 w 3845569"/>
              <a:gd name="connsiteY1" fmla="*/ 0 h 3838196"/>
              <a:gd name="connsiteX2" fmla="*/ 3845569 w 3845569"/>
              <a:gd name="connsiteY2" fmla="*/ 3838196 h 3838196"/>
              <a:gd name="connsiteX3" fmla="*/ 0 w 3845569"/>
              <a:gd name="connsiteY3" fmla="*/ 3838196 h 3838196"/>
              <a:gd name="connsiteX4" fmla="*/ 0 w 3845569"/>
              <a:gd name="connsiteY4" fmla="*/ 0 h 3838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45569" h="3838196">
                <a:moveTo>
                  <a:pt x="0" y="0"/>
                </a:moveTo>
                <a:lnTo>
                  <a:pt x="3845569" y="0"/>
                </a:lnTo>
                <a:lnTo>
                  <a:pt x="3845569" y="3838196"/>
                </a:lnTo>
                <a:lnTo>
                  <a:pt x="0" y="383819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76" tIns="74676" rIns="99568" bIns="112014" numCol="1" spcCol="1270" anchor="t" anchorCtr="0">
            <a:noAutofit/>
          </a:bodyPr>
          <a:lstStyle/>
          <a:p>
            <a:pPr marL="0" lvl="1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2000" dirty="0"/>
              <a:t>Наградная работа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D66E1-B572-4822-9EC9-C31A52315455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4145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6468" y="147152"/>
            <a:ext cx="6779096" cy="545544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0A336A"/>
                </a:solidFill>
              </a:rPr>
              <a:t>Кадровое обеспечение Службы</a:t>
            </a:r>
            <a:endParaRPr lang="ru-RU" sz="2400" dirty="0">
              <a:solidFill>
                <a:srgbClr val="0A336A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142852"/>
            <a:ext cx="936104" cy="936104"/>
          </a:xfrm>
          <a:prstGeom prst="rect">
            <a:avLst/>
          </a:prstGeom>
        </p:spPr>
      </p:pic>
      <p:sp>
        <p:nvSpPr>
          <p:cNvPr id="12" name="Полилиния 11"/>
          <p:cNvSpPr/>
          <p:nvPr/>
        </p:nvSpPr>
        <p:spPr>
          <a:xfrm>
            <a:off x="3136177" y="1988840"/>
            <a:ext cx="5796848" cy="1083626"/>
          </a:xfrm>
          <a:custGeom>
            <a:avLst/>
            <a:gdLst>
              <a:gd name="connsiteX0" fmla="*/ 0 w 3845569"/>
              <a:gd name="connsiteY0" fmla="*/ 0 h 3838196"/>
              <a:gd name="connsiteX1" fmla="*/ 3845569 w 3845569"/>
              <a:gd name="connsiteY1" fmla="*/ 0 h 3838196"/>
              <a:gd name="connsiteX2" fmla="*/ 3845569 w 3845569"/>
              <a:gd name="connsiteY2" fmla="*/ 3838196 h 3838196"/>
              <a:gd name="connsiteX3" fmla="*/ 0 w 3845569"/>
              <a:gd name="connsiteY3" fmla="*/ 3838196 h 3838196"/>
              <a:gd name="connsiteX4" fmla="*/ 0 w 3845569"/>
              <a:gd name="connsiteY4" fmla="*/ 0 h 3838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45569" h="3838196">
                <a:moveTo>
                  <a:pt x="0" y="0"/>
                </a:moveTo>
                <a:lnTo>
                  <a:pt x="3845569" y="0"/>
                </a:lnTo>
                <a:lnTo>
                  <a:pt x="3845569" y="3838196"/>
                </a:lnTo>
                <a:lnTo>
                  <a:pt x="0" y="383819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76" tIns="74676" rIns="99568" bIns="112014" numCol="1" spcCol="1270" anchor="t" anchorCtr="0">
            <a:noAutofit/>
          </a:bodyPr>
          <a:lstStyle/>
          <a:p>
            <a:r>
              <a:rPr lang="ru-RU" dirty="0" smtClean="0"/>
              <a:t>2013 год </a:t>
            </a:r>
            <a:r>
              <a:rPr lang="ru-RU" dirty="0"/>
              <a:t>–</a:t>
            </a:r>
            <a:r>
              <a:rPr lang="ru-RU" dirty="0" smtClean="0"/>
              <a:t> допущено </a:t>
            </a:r>
            <a:r>
              <a:rPr lang="ru-RU" b="1" dirty="0" smtClean="0"/>
              <a:t>60</a:t>
            </a:r>
            <a:r>
              <a:rPr lang="ru-RU" b="1" dirty="0"/>
              <a:t>%</a:t>
            </a:r>
            <a:r>
              <a:rPr lang="ru-RU" dirty="0"/>
              <a:t> </a:t>
            </a:r>
            <a:r>
              <a:rPr lang="ru-RU" dirty="0" smtClean="0"/>
              <a:t>ошибок</a:t>
            </a:r>
          </a:p>
          <a:p>
            <a:r>
              <a:rPr lang="ru-RU" dirty="0" smtClean="0"/>
              <a:t>2014 год </a:t>
            </a:r>
            <a:r>
              <a:rPr lang="ru-RU" dirty="0"/>
              <a:t>– </a:t>
            </a:r>
            <a:r>
              <a:rPr lang="ru-RU" b="1" dirty="0"/>
              <a:t>30</a:t>
            </a:r>
            <a:r>
              <a:rPr lang="ru-RU" b="1" dirty="0" smtClean="0"/>
              <a:t>% </a:t>
            </a:r>
            <a:r>
              <a:rPr lang="ru-RU" dirty="0" smtClean="0"/>
              <a:t>ошибок</a:t>
            </a:r>
          </a:p>
          <a:p>
            <a:r>
              <a:rPr lang="ru-RU" b="1" dirty="0" smtClean="0"/>
              <a:t>Улучшение в два раза</a:t>
            </a:r>
            <a:endParaRPr lang="ru-RU" kern="1200" dirty="0"/>
          </a:p>
        </p:txBody>
      </p:sp>
      <p:sp>
        <p:nvSpPr>
          <p:cNvPr id="15" name="Полилиния 14"/>
          <p:cNvSpPr/>
          <p:nvPr/>
        </p:nvSpPr>
        <p:spPr>
          <a:xfrm>
            <a:off x="142844" y="1988840"/>
            <a:ext cx="2988996" cy="939610"/>
          </a:xfrm>
          <a:custGeom>
            <a:avLst/>
            <a:gdLst>
              <a:gd name="connsiteX0" fmla="*/ 0 w 3845569"/>
              <a:gd name="connsiteY0" fmla="*/ 0 h 3838196"/>
              <a:gd name="connsiteX1" fmla="*/ 3845569 w 3845569"/>
              <a:gd name="connsiteY1" fmla="*/ 0 h 3838196"/>
              <a:gd name="connsiteX2" fmla="*/ 3845569 w 3845569"/>
              <a:gd name="connsiteY2" fmla="*/ 3838196 h 3838196"/>
              <a:gd name="connsiteX3" fmla="*/ 0 w 3845569"/>
              <a:gd name="connsiteY3" fmla="*/ 3838196 h 3838196"/>
              <a:gd name="connsiteX4" fmla="*/ 0 w 3845569"/>
              <a:gd name="connsiteY4" fmla="*/ 0 h 3838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45569" h="3838196">
                <a:moveTo>
                  <a:pt x="0" y="0"/>
                </a:moveTo>
                <a:lnTo>
                  <a:pt x="3845569" y="0"/>
                </a:lnTo>
                <a:lnTo>
                  <a:pt x="3845569" y="3838196"/>
                </a:lnTo>
                <a:lnTo>
                  <a:pt x="0" y="383819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76" tIns="74676" rIns="99568" bIns="112014" numCol="1" spcCol="1270" anchor="t" anchorCtr="0">
            <a:noAutofit/>
          </a:bodyPr>
          <a:lstStyle/>
          <a:p>
            <a:pPr marL="0" lvl="1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2000" dirty="0" smtClean="0"/>
              <a:t>Работа с ИС «Федеральный </a:t>
            </a:r>
            <a:r>
              <a:rPr lang="ru-RU" sz="2000" dirty="0"/>
              <a:t>портал </a:t>
            </a:r>
            <a:r>
              <a:rPr lang="ru-RU" sz="2000" dirty="0" smtClean="0"/>
              <a:t>госслужбы </a:t>
            </a:r>
            <a:r>
              <a:rPr lang="ru-RU" sz="2000" dirty="0"/>
              <a:t>и </a:t>
            </a:r>
            <a:r>
              <a:rPr lang="ru-RU" sz="2000" dirty="0" smtClean="0"/>
              <a:t>кадров</a:t>
            </a:r>
            <a:r>
              <a:rPr lang="ru-RU" sz="2000" dirty="0"/>
              <a:t>»</a:t>
            </a:r>
          </a:p>
        </p:txBody>
      </p:sp>
      <p:sp>
        <p:nvSpPr>
          <p:cNvPr id="16" name="Полилиния 15"/>
          <p:cNvSpPr/>
          <p:nvPr/>
        </p:nvSpPr>
        <p:spPr>
          <a:xfrm>
            <a:off x="3160441" y="3284984"/>
            <a:ext cx="5799849" cy="3456384"/>
          </a:xfrm>
          <a:custGeom>
            <a:avLst/>
            <a:gdLst>
              <a:gd name="connsiteX0" fmla="*/ 0 w 3845569"/>
              <a:gd name="connsiteY0" fmla="*/ 0 h 3838196"/>
              <a:gd name="connsiteX1" fmla="*/ 3845569 w 3845569"/>
              <a:gd name="connsiteY1" fmla="*/ 0 h 3838196"/>
              <a:gd name="connsiteX2" fmla="*/ 3845569 w 3845569"/>
              <a:gd name="connsiteY2" fmla="*/ 3838196 h 3838196"/>
              <a:gd name="connsiteX3" fmla="*/ 0 w 3845569"/>
              <a:gd name="connsiteY3" fmla="*/ 3838196 h 3838196"/>
              <a:gd name="connsiteX4" fmla="*/ 0 w 3845569"/>
              <a:gd name="connsiteY4" fmla="*/ 0 h 3838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45569" h="3838196">
                <a:moveTo>
                  <a:pt x="0" y="0"/>
                </a:moveTo>
                <a:lnTo>
                  <a:pt x="3845569" y="0"/>
                </a:lnTo>
                <a:lnTo>
                  <a:pt x="3845569" y="3838196"/>
                </a:lnTo>
                <a:lnTo>
                  <a:pt x="0" y="383819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76" tIns="74676" rIns="99568" bIns="112014" numCol="1" spcCol="1270" anchor="t" anchorCtr="0">
            <a:noAutofit/>
          </a:bodyPr>
          <a:lstStyle/>
          <a:p>
            <a:r>
              <a:rPr lang="ru-RU" dirty="0" smtClean="0"/>
              <a:t>Издан приказ </a:t>
            </a:r>
            <a:r>
              <a:rPr lang="ru-RU" dirty="0"/>
              <a:t>от 23.11.2012 № 1228 «Об утверждении перечня должностей федеральной государственной гражданской службы, по которым предусматривается ротация федеральных государственных служащих территориальных органов </a:t>
            </a:r>
            <a:r>
              <a:rPr lang="ru-RU" dirty="0" err="1" smtClean="0"/>
              <a:t>Роскомнадзора</a:t>
            </a:r>
            <a:r>
              <a:rPr lang="ru-RU" dirty="0" smtClean="0"/>
              <a:t>».</a:t>
            </a:r>
          </a:p>
          <a:p>
            <a:r>
              <a:rPr lang="ru-RU" dirty="0" smtClean="0"/>
              <a:t>В план </a:t>
            </a:r>
            <a:r>
              <a:rPr lang="ru-RU" dirty="0"/>
              <a:t>проведения ротации федеральных государственных гражданских служащих Роскомнадзора на </a:t>
            </a:r>
            <a:r>
              <a:rPr lang="ru-RU" b="1" dirty="0"/>
              <a:t>2014-2019</a:t>
            </a:r>
            <a:r>
              <a:rPr lang="ru-RU" dirty="0"/>
              <a:t> </a:t>
            </a:r>
            <a:r>
              <a:rPr lang="ru-RU" dirty="0" smtClean="0"/>
              <a:t>годы включены:</a:t>
            </a:r>
          </a:p>
          <a:p>
            <a:r>
              <a:rPr lang="ru-RU" b="1" dirty="0" smtClean="0"/>
              <a:t>71</a:t>
            </a:r>
            <a:r>
              <a:rPr lang="ru-RU" dirty="0" smtClean="0"/>
              <a:t> руководитель ТО;</a:t>
            </a:r>
            <a:endParaRPr lang="ru-RU" dirty="0"/>
          </a:p>
          <a:p>
            <a:r>
              <a:rPr lang="ru-RU" b="1" dirty="0"/>
              <a:t>105</a:t>
            </a:r>
            <a:r>
              <a:rPr lang="ru-RU" dirty="0"/>
              <a:t> </a:t>
            </a:r>
            <a:r>
              <a:rPr lang="ru-RU" dirty="0" smtClean="0"/>
              <a:t>заместителей </a:t>
            </a:r>
            <a:r>
              <a:rPr lang="ru-RU" dirty="0"/>
              <a:t>руководителей </a:t>
            </a:r>
            <a:r>
              <a:rPr lang="ru-RU" dirty="0" smtClean="0"/>
              <a:t>ТО; </a:t>
            </a:r>
            <a:endParaRPr lang="ru-RU" dirty="0"/>
          </a:p>
          <a:p>
            <a:r>
              <a:rPr lang="ru-RU" b="1" dirty="0"/>
              <a:t>331</a:t>
            </a:r>
            <a:r>
              <a:rPr lang="ru-RU" dirty="0"/>
              <a:t> </a:t>
            </a:r>
            <a:r>
              <a:rPr lang="ru-RU" dirty="0" smtClean="0"/>
              <a:t>начальник отдела ТО;</a:t>
            </a:r>
            <a:endParaRPr lang="ru-RU" dirty="0"/>
          </a:p>
          <a:p>
            <a:r>
              <a:rPr lang="ru-RU" b="1" dirty="0"/>
              <a:t>164</a:t>
            </a:r>
            <a:r>
              <a:rPr lang="ru-RU" dirty="0"/>
              <a:t> </a:t>
            </a:r>
            <a:r>
              <a:rPr lang="ru-RU" dirty="0" smtClean="0"/>
              <a:t>заместителя начальника отдела ТО.</a:t>
            </a:r>
            <a:endParaRPr lang="ru-RU" kern="1200" dirty="0"/>
          </a:p>
        </p:txBody>
      </p:sp>
      <p:sp>
        <p:nvSpPr>
          <p:cNvPr id="17" name="Полилиния 16"/>
          <p:cNvSpPr/>
          <p:nvPr/>
        </p:nvSpPr>
        <p:spPr>
          <a:xfrm>
            <a:off x="142844" y="3284984"/>
            <a:ext cx="2988996" cy="505588"/>
          </a:xfrm>
          <a:custGeom>
            <a:avLst/>
            <a:gdLst>
              <a:gd name="connsiteX0" fmla="*/ 0 w 3845569"/>
              <a:gd name="connsiteY0" fmla="*/ 0 h 3838196"/>
              <a:gd name="connsiteX1" fmla="*/ 3845569 w 3845569"/>
              <a:gd name="connsiteY1" fmla="*/ 0 h 3838196"/>
              <a:gd name="connsiteX2" fmla="*/ 3845569 w 3845569"/>
              <a:gd name="connsiteY2" fmla="*/ 3838196 h 3838196"/>
              <a:gd name="connsiteX3" fmla="*/ 0 w 3845569"/>
              <a:gd name="connsiteY3" fmla="*/ 3838196 h 3838196"/>
              <a:gd name="connsiteX4" fmla="*/ 0 w 3845569"/>
              <a:gd name="connsiteY4" fmla="*/ 0 h 3838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45569" h="3838196">
                <a:moveTo>
                  <a:pt x="0" y="0"/>
                </a:moveTo>
                <a:lnTo>
                  <a:pt x="3845569" y="0"/>
                </a:lnTo>
                <a:lnTo>
                  <a:pt x="3845569" y="3838196"/>
                </a:lnTo>
                <a:lnTo>
                  <a:pt x="0" y="383819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76" tIns="74676" rIns="99568" bIns="112014" numCol="1" spcCol="1270" anchor="t" anchorCtr="0">
            <a:noAutofit/>
          </a:bodyPr>
          <a:lstStyle/>
          <a:p>
            <a:pPr marL="0" lvl="1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2000" dirty="0"/>
              <a:t>Ротация кадров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D66E1-B572-4822-9EC9-C31A52315455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21" name="Полилиния 20"/>
          <p:cNvSpPr/>
          <p:nvPr/>
        </p:nvSpPr>
        <p:spPr>
          <a:xfrm>
            <a:off x="3133176" y="1124744"/>
            <a:ext cx="5799849" cy="669757"/>
          </a:xfrm>
          <a:custGeom>
            <a:avLst/>
            <a:gdLst>
              <a:gd name="connsiteX0" fmla="*/ 0 w 3845569"/>
              <a:gd name="connsiteY0" fmla="*/ 0 h 3838196"/>
              <a:gd name="connsiteX1" fmla="*/ 3845569 w 3845569"/>
              <a:gd name="connsiteY1" fmla="*/ 0 h 3838196"/>
              <a:gd name="connsiteX2" fmla="*/ 3845569 w 3845569"/>
              <a:gd name="connsiteY2" fmla="*/ 3838196 h 3838196"/>
              <a:gd name="connsiteX3" fmla="*/ 0 w 3845569"/>
              <a:gd name="connsiteY3" fmla="*/ 3838196 h 3838196"/>
              <a:gd name="connsiteX4" fmla="*/ 0 w 3845569"/>
              <a:gd name="connsiteY4" fmla="*/ 0 h 3838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45569" h="3838196">
                <a:moveTo>
                  <a:pt x="0" y="0"/>
                </a:moveTo>
                <a:lnTo>
                  <a:pt x="3845569" y="0"/>
                </a:lnTo>
                <a:lnTo>
                  <a:pt x="3845569" y="3838196"/>
                </a:lnTo>
                <a:lnTo>
                  <a:pt x="0" y="383819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76" tIns="74676" rIns="99568" bIns="112014" numCol="1" spcCol="1270" anchor="t" anchorCtr="0">
            <a:noAutofit/>
          </a:bodyPr>
          <a:lstStyle/>
          <a:p>
            <a:r>
              <a:rPr lang="ru-RU" dirty="0" smtClean="0"/>
              <a:t>Классный чин присвоен 121 ГГС</a:t>
            </a:r>
            <a:endParaRPr lang="ru-RU" kern="1200" dirty="0"/>
          </a:p>
        </p:txBody>
      </p:sp>
      <p:sp>
        <p:nvSpPr>
          <p:cNvPr id="22" name="Полилиния 21"/>
          <p:cNvSpPr/>
          <p:nvPr/>
        </p:nvSpPr>
        <p:spPr>
          <a:xfrm>
            <a:off x="152521" y="1124744"/>
            <a:ext cx="2988996" cy="669756"/>
          </a:xfrm>
          <a:custGeom>
            <a:avLst/>
            <a:gdLst>
              <a:gd name="connsiteX0" fmla="*/ 0 w 3845569"/>
              <a:gd name="connsiteY0" fmla="*/ 0 h 3838196"/>
              <a:gd name="connsiteX1" fmla="*/ 3845569 w 3845569"/>
              <a:gd name="connsiteY1" fmla="*/ 0 h 3838196"/>
              <a:gd name="connsiteX2" fmla="*/ 3845569 w 3845569"/>
              <a:gd name="connsiteY2" fmla="*/ 3838196 h 3838196"/>
              <a:gd name="connsiteX3" fmla="*/ 0 w 3845569"/>
              <a:gd name="connsiteY3" fmla="*/ 3838196 h 3838196"/>
              <a:gd name="connsiteX4" fmla="*/ 0 w 3845569"/>
              <a:gd name="connsiteY4" fmla="*/ 0 h 3838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45569" h="3838196">
                <a:moveTo>
                  <a:pt x="0" y="0"/>
                </a:moveTo>
                <a:lnTo>
                  <a:pt x="3845569" y="0"/>
                </a:lnTo>
                <a:lnTo>
                  <a:pt x="3845569" y="3838196"/>
                </a:lnTo>
                <a:lnTo>
                  <a:pt x="0" y="383819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76" tIns="74676" rIns="99568" bIns="112014" numCol="1" spcCol="1270" anchor="t" anchorCtr="0">
            <a:noAutofit/>
          </a:bodyPr>
          <a:lstStyle/>
          <a:p>
            <a:pPr marL="0" lvl="1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2000" dirty="0" smtClean="0"/>
              <a:t>Присвоение </a:t>
            </a:r>
            <a:r>
              <a:rPr lang="ru-RU" sz="2000" dirty="0"/>
              <a:t>классных чинов </a:t>
            </a:r>
          </a:p>
        </p:txBody>
      </p:sp>
    </p:spTree>
    <p:extLst>
      <p:ext uri="{BB962C8B-B14F-4D97-AF65-F5344CB8AC3E}">
        <p14:creationId xmlns:p14="http://schemas.microsoft.com/office/powerpoint/2010/main" val="4028305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8229600" cy="634082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A336A"/>
                </a:solidFill>
              </a:rPr>
              <a:t>Основные направления работы 2014 года</a:t>
            </a:r>
            <a:endParaRPr lang="ru-RU" sz="2400" dirty="0">
              <a:solidFill>
                <a:srgbClr val="0A336A"/>
              </a:solidFill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944142130"/>
              </p:ext>
            </p:extLst>
          </p:nvPr>
        </p:nvGraphicFramePr>
        <p:xfrm>
          <a:off x="142844" y="1124744"/>
          <a:ext cx="8858312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142852"/>
            <a:ext cx="936104" cy="936104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D66E1-B572-4822-9EC9-C31A52315455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1619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755576" y="142852"/>
            <a:ext cx="8072462" cy="12012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336A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Квалификационные требования, предъявляемые к государственным гражданским служащим согласно трехуровневой системы</a:t>
            </a:r>
          </a:p>
        </p:txBody>
      </p:sp>
      <p:sp>
        <p:nvSpPr>
          <p:cNvPr id="3" name="Полилиния 2"/>
          <p:cNvSpPr/>
          <p:nvPr/>
        </p:nvSpPr>
        <p:spPr>
          <a:xfrm>
            <a:off x="142844" y="2060848"/>
            <a:ext cx="2183212" cy="1426516"/>
          </a:xfrm>
          <a:custGeom>
            <a:avLst/>
            <a:gdLst>
              <a:gd name="connsiteX0" fmla="*/ 0 w 1839125"/>
              <a:gd name="connsiteY0" fmla="*/ 0 h 2098314"/>
              <a:gd name="connsiteX1" fmla="*/ 919563 w 1839125"/>
              <a:gd name="connsiteY1" fmla="*/ 0 h 2098314"/>
              <a:gd name="connsiteX2" fmla="*/ 1839125 w 1839125"/>
              <a:gd name="connsiteY2" fmla="*/ 1049157 h 2098314"/>
              <a:gd name="connsiteX3" fmla="*/ 919563 w 1839125"/>
              <a:gd name="connsiteY3" fmla="*/ 2098314 h 2098314"/>
              <a:gd name="connsiteX4" fmla="*/ 0 w 1839125"/>
              <a:gd name="connsiteY4" fmla="*/ 2098314 h 2098314"/>
              <a:gd name="connsiteX5" fmla="*/ 919563 w 1839125"/>
              <a:gd name="connsiteY5" fmla="*/ 1049157 h 2098314"/>
              <a:gd name="connsiteX6" fmla="*/ 0 w 1839125"/>
              <a:gd name="connsiteY6" fmla="*/ 0 h 2098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39125" h="2098314">
                <a:moveTo>
                  <a:pt x="1839125" y="1"/>
                </a:moveTo>
                <a:lnTo>
                  <a:pt x="1839125" y="1049158"/>
                </a:lnTo>
                <a:lnTo>
                  <a:pt x="919563" y="2098313"/>
                </a:lnTo>
                <a:lnTo>
                  <a:pt x="0" y="1049158"/>
                </a:lnTo>
                <a:lnTo>
                  <a:pt x="0" y="1"/>
                </a:lnTo>
                <a:lnTo>
                  <a:pt x="919563" y="1049158"/>
                </a:lnTo>
                <a:lnTo>
                  <a:pt x="1839125" y="1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1" tIns="11430" rIns="11430" bIns="11431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600" kern="1200" dirty="0" smtClean="0"/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600" dirty="0"/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kern="1200" dirty="0" smtClean="0"/>
              <a:t>Базовые</a:t>
            </a:r>
            <a:endParaRPr lang="ru-RU" sz="1200" kern="1200" dirty="0" smtClean="0"/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kern="1200" dirty="0"/>
          </a:p>
        </p:txBody>
      </p:sp>
      <p:sp>
        <p:nvSpPr>
          <p:cNvPr id="7" name="Полилиния 6"/>
          <p:cNvSpPr/>
          <p:nvPr/>
        </p:nvSpPr>
        <p:spPr>
          <a:xfrm>
            <a:off x="2345530" y="2060848"/>
            <a:ext cx="6592003" cy="713272"/>
          </a:xfrm>
          <a:custGeom>
            <a:avLst/>
            <a:gdLst>
              <a:gd name="connsiteX0" fmla="*/ 199347 w 1196060"/>
              <a:gd name="connsiteY0" fmla="*/ 0 h 5118176"/>
              <a:gd name="connsiteX1" fmla="*/ 996713 w 1196060"/>
              <a:gd name="connsiteY1" fmla="*/ 0 h 5118176"/>
              <a:gd name="connsiteX2" fmla="*/ 1196060 w 1196060"/>
              <a:gd name="connsiteY2" fmla="*/ 199347 h 5118176"/>
              <a:gd name="connsiteX3" fmla="*/ 1196060 w 1196060"/>
              <a:gd name="connsiteY3" fmla="*/ 5118176 h 5118176"/>
              <a:gd name="connsiteX4" fmla="*/ 1196060 w 1196060"/>
              <a:gd name="connsiteY4" fmla="*/ 5118176 h 5118176"/>
              <a:gd name="connsiteX5" fmla="*/ 0 w 1196060"/>
              <a:gd name="connsiteY5" fmla="*/ 5118176 h 5118176"/>
              <a:gd name="connsiteX6" fmla="*/ 0 w 1196060"/>
              <a:gd name="connsiteY6" fmla="*/ 5118176 h 5118176"/>
              <a:gd name="connsiteX7" fmla="*/ 0 w 1196060"/>
              <a:gd name="connsiteY7" fmla="*/ 199347 h 5118176"/>
              <a:gd name="connsiteX8" fmla="*/ 199347 w 1196060"/>
              <a:gd name="connsiteY8" fmla="*/ 0 h 5118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96060" h="5118176">
                <a:moveTo>
                  <a:pt x="1196060" y="853046"/>
                </a:moveTo>
                <a:lnTo>
                  <a:pt x="1196060" y="4265130"/>
                </a:lnTo>
                <a:cubicBezTo>
                  <a:pt x="1196060" y="4736252"/>
                  <a:pt x="1175203" y="5118174"/>
                  <a:pt x="1149475" y="5118174"/>
                </a:cubicBezTo>
                <a:lnTo>
                  <a:pt x="0" y="5118174"/>
                </a:lnTo>
                <a:lnTo>
                  <a:pt x="0" y="5118174"/>
                </a:lnTo>
                <a:lnTo>
                  <a:pt x="0" y="2"/>
                </a:lnTo>
                <a:lnTo>
                  <a:pt x="0" y="2"/>
                </a:lnTo>
                <a:lnTo>
                  <a:pt x="1149475" y="2"/>
                </a:lnTo>
                <a:cubicBezTo>
                  <a:pt x="1175203" y="2"/>
                  <a:pt x="1196060" y="381924"/>
                  <a:pt x="1196060" y="853046"/>
                </a:cubicBez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8017" tIns="69817" rIns="69816" bIns="69819" numCol="1" spcCol="1270" anchor="ctr" anchorCtr="0">
            <a:noAutofit/>
          </a:bodyPr>
          <a:lstStyle/>
          <a:p>
            <a:pPr marL="171450" lvl="1" indent="-171450" algn="l" defTabSz="800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800" kern="1200" dirty="0" smtClean="0"/>
              <a:t>требования к уровню образования, стажу гражданской службы  и опыту работы по специальности, знаниям и навыкам</a:t>
            </a:r>
            <a:endParaRPr lang="ru-RU" sz="1800" kern="1200" dirty="0"/>
          </a:p>
        </p:txBody>
      </p:sp>
      <p:sp>
        <p:nvSpPr>
          <p:cNvPr id="8" name="Полилиния 7"/>
          <p:cNvSpPr/>
          <p:nvPr/>
        </p:nvSpPr>
        <p:spPr>
          <a:xfrm>
            <a:off x="142844" y="3100184"/>
            <a:ext cx="2202686" cy="1561934"/>
          </a:xfrm>
          <a:custGeom>
            <a:avLst/>
            <a:gdLst>
              <a:gd name="connsiteX0" fmla="*/ 0 w 1839125"/>
              <a:gd name="connsiteY0" fmla="*/ 0 h 2098314"/>
              <a:gd name="connsiteX1" fmla="*/ 919563 w 1839125"/>
              <a:gd name="connsiteY1" fmla="*/ 0 h 2098314"/>
              <a:gd name="connsiteX2" fmla="*/ 1839125 w 1839125"/>
              <a:gd name="connsiteY2" fmla="*/ 1049157 h 2098314"/>
              <a:gd name="connsiteX3" fmla="*/ 919563 w 1839125"/>
              <a:gd name="connsiteY3" fmla="*/ 2098314 h 2098314"/>
              <a:gd name="connsiteX4" fmla="*/ 0 w 1839125"/>
              <a:gd name="connsiteY4" fmla="*/ 2098314 h 2098314"/>
              <a:gd name="connsiteX5" fmla="*/ 919563 w 1839125"/>
              <a:gd name="connsiteY5" fmla="*/ 1049157 h 2098314"/>
              <a:gd name="connsiteX6" fmla="*/ 0 w 1839125"/>
              <a:gd name="connsiteY6" fmla="*/ 0 h 2098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39125" h="2098314">
                <a:moveTo>
                  <a:pt x="1839125" y="1"/>
                </a:moveTo>
                <a:lnTo>
                  <a:pt x="1839125" y="1049158"/>
                </a:lnTo>
                <a:lnTo>
                  <a:pt x="919563" y="2098313"/>
                </a:lnTo>
                <a:lnTo>
                  <a:pt x="0" y="1049158"/>
                </a:lnTo>
                <a:lnTo>
                  <a:pt x="0" y="1"/>
                </a:lnTo>
                <a:lnTo>
                  <a:pt x="919563" y="1049158"/>
                </a:lnTo>
                <a:lnTo>
                  <a:pt x="1839125" y="1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1" tIns="7620" rIns="7620" bIns="7621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kern="1200" dirty="0" smtClean="0"/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kern="1200" dirty="0" smtClean="0"/>
              <a:t>Функциональные</a:t>
            </a:r>
            <a:endParaRPr lang="ru-RU" kern="1200" dirty="0"/>
          </a:p>
        </p:txBody>
      </p:sp>
      <p:sp>
        <p:nvSpPr>
          <p:cNvPr id="9" name="Полилиния 8"/>
          <p:cNvSpPr/>
          <p:nvPr/>
        </p:nvSpPr>
        <p:spPr>
          <a:xfrm>
            <a:off x="2367153" y="3100184"/>
            <a:ext cx="6592003" cy="1048896"/>
          </a:xfrm>
          <a:custGeom>
            <a:avLst/>
            <a:gdLst>
              <a:gd name="connsiteX0" fmla="*/ 199242 w 1195431"/>
              <a:gd name="connsiteY0" fmla="*/ 0 h 6592003"/>
              <a:gd name="connsiteX1" fmla="*/ 996189 w 1195431"/>
              <a:gd name="connsiteY1" fmla="*/ 0 h 6592003"/>
              <a:gd name="connsiteX2" fmla="*/ 1195431 w 1195431"/>
              <a:gd name="connsiteY2" fmla="*/ 199242 h 6592003"/>
              <a:gd name="connsiteX3" fmla="*/ 1195431 w 1195431"/>
              <a:gd name="connsiteY3" fmla="*/ 6592003 h 6592003"/>
              <a:gd name="connsiteX4" fmla="*/ 1195431 w 1195431"/>
              <a:gd name="connsiteY4" fmla="*/ 6592003 h 6592003"/>
              <a:gd name="connsiteX5" fmla="*/ 0 w 1195431"/>
              <a:gd name="connsiteY5" fmla="*/ 6592003 h 6592003"/>
              <a:gd name="connsiteX6" fmla="*/ 0 w 1195431"/>
              <a:gd name="connsiteY6" fmla="*/ 6592003 h 6592003"/>
              <a:gd name="connsiteX7" fmla="*/ 0 w 1195431"/>
              <a:gd name="connsiteY7" fmla="*/ 199242 h 6592003"/>
              <a:gd name="connsiteX8" fmla="*/ 199242 w 1195431"/>
              <a:gd name="connsiteY8" fmla="*/ 0 h 6592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95431" h="6592003">
                <a:moveTo>
                  <a:pt x="1195431" y="1098688"/>
                </a:moveTo>
                <a:lnTo>
                  <a:pt x="1195431" y="5493315"/>
                </a:lnTo>
                <a:cubicBezTo>
                  <a:pt x="1195431" y="6100100"/>
                  <a:pt x="1179254" y="6592000"/>
                  <a:pt x="1159299" y="6592000"/>
                </a:cubicBezTo>
                <a:lnTo>
                  <a:pt x="0" y="6592000"/>
                </a:lnTo>
                <a:lnTo>
                  <a:pt x="0" y="6592000"/>
                </a:lnTo>
                <a:lnTo>
                  <a:pt x="0" y="3"/>
                </a:lnTo>
                <a:lnTo>
                  <a:pt x="0" y="3"/>
                </a:lnTo>
                <a:lnTo>
                  <a:pt x="1159299" y="3"/>
                </a:lnTo>
                <a:cubicBezTo>
                  <a:pt x="1179254" y="3"/>
                  <a:pt x="1195431" y="491903"/>
                  <a:pt x="1195431" y="1098688"/>
                </a:cubicBez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8016" tIns="69786" rIns="69786" bIns="69787" numCol="1" spcCol="1270" anchor="ctr" anchorCtr="0">
            <a:noAutofit/>
          </a:bodyPr>
          <a:lstStyle/>
          <a:p>
            <a:pPr marL="171450" lvl="1" indent="-171450" algn="l" defTabSz="800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800" kern="1200" dirty="0" smtClean="0"/>
              <a:t>требования к направлению подготовки  профессионального образования, профессиональным знаниям и навыкам в соответствии с направлениями специализацией по направлению деятельности</a:t>
            </a:r>
            <a:endParaRPr lang="ru-RU" sz="1800" kern="1200" dirty="0"/>
          </a:p>
        </p:txBody>
      </p:sp>
      <p:sp>
        <p:nvSpPr>
          <p:cNvPr id="10" name="Полилиния 9"/>
          <p:cNvSpPr/>
          <p:nvPr/>
        </p:nvSpPr>
        <p:spPr>
          <a:xfrm>
            <a:off x="142844" y="4293096"/>
            <a:ext cx="2183212" cy="1538283"/>
          </a:xfrm>
          <a:custGeom>
            <a:avLst/>
            <a:gdLst>
              <a:gd name="connsiteX0" fmla="*/ 0 w 1839125"/>
              <a:gd name="connsiteY0" fmla="*/ 0 h 2098314"/>
              <a:gd name="connsiteX1" fmla="*/ 919563 w 1839125"/>
              <a:gd name="connsiteY1" fmla="*/ 0 h 2098314"/>
              <a:gd name="connsiteX2" fmla="*/ 1839125 w 1839125"/>
              <a:gd name="connsiteY2" fmla="*/ 1049157 h 2098314"/>
              <a:gd name="connsiteX3" fmla="*/ 919563 w 1839125"/>
              <a:gd name="connsiteY3" fmla="*/ 2098314 h 2098314"/>
              <a:gd name="connsiteX4" fmla="*/ 0 w 1839125"/>
              <a:gd name="connsiteY4" fmla="*/ 2098314 h 2098314"/>
              <a:gd name="connsiteX5" fmla="*/ 919563 w 1839125"/>
              <a:gd name="connsiteY5" fmla="*/ 1049157 h 2098314"/>
              <a:gd name="connsiteX6" fmla="*/ 0 w 1839125"/>
              <a:gd name="connsiteY6" fmla="*/ 0 h 2098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39125" h="2098314">
                <a:moveTo>
                  <a:pt x="1839125" y="1"/>
                </a:moveTo>
                <a:lnTo>
                  <a:pt x="1839125" y="1049158"/>
                </a:lnTo>
                <a:lnTo>
                  <a:pt x="919563" y="2098313"/>
                </a:lnTo>
                <a:lnTo>
                  <a:pt x="0" y="1049158"/>
                </a:lnTo>
                <a:lnTo>
                  <a:pt x="0" y="1"/>
                </a:lnTo>
                <a:lnTo>
                  <a:pt x="919563" y="1049158"/>
                </a:lnTo>
                <a:lnTo>
                  <a:pt x="1839125" y="1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511" tIns="16510" rIns="16510" bIns="16511" numCol="1" spcCol="1270" anchor="ctr" anchorCtr="0">
            <a:noAutofit/>
          </a:bodyPr>
          <a:lstStyle/>
          <a:p>
            <a:pPr lvl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000" kern="1200" dirty="0" smtClean="0"/>
          </a:p>
          <a:p>
            <a:pPr lvl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 smtClean="0"/>
              <a:t>Специальные</a:t>
            </a:r>
            <a:endParaRPr lang="ru-RU" sz="2000" kern="1200" dirty="0"/>
          </a:p>
        </p:txBody>
      </p:sp>
      <p:sp>
        <p:nvSpPr>
          <p:cNvPr id="11" name="Полилиния 10"/>
          <p:cNvSpPr/>
          <p:nvPr/>
        </p:nvSpPr>
        <p:spPr>
          <a:xfrm>
            <a:off x="2345530" y="4294012"/>
            <a:ext cx="6592003" cy="1195431"/>
          </a:xfrm>
          <a:custGeom>
            <a:avLst/>
            <a:gdLst>
              <a:gd name="connsiteX0" fmla="*/ 199242 w 1195431"/>
              <a:gd name="connsiteY0" fmla="*/ 0 h 6592003"/>
              <a:gd name="connsiteX1" fmla="*/ 996189 w 1195431"/>
              <a:gd name="connsiteY1" fmla="*/ 0 h 6592003"/>
              <a:gd name="connsiteX2" fmla="*/ 1195431 w 1195431"/>
              <a:gd name="connsiteY2" fmla="*/ 199242 h 6592003"/>
              <a:gd name="connsiteX3" fmla="*/ 1195431 w 1195431"/>
              <a:gd name="connsiteY3" fmla="*/ 6592003 h 6592003"/>
              <a:gd name="connsiteX4" fmla="*/ 1195431 w 1195431"/>
              <a:gd name="connsiteY4" fmla="*/ 6592003 h 6592003"/>
              <a:gd name="connsiteX5" fmla="*/ 0 w 1195431"/>
              <a:gd name="connsiteY5" fmla="*/ 6592003 h 6592003"/>
              <a:gd name="connsiteX6" fmla="*/ 0 w 1195431"/>
              <a:gd name="connsiteY6" fmla="*/ 6592003 h 6592003"/>
              <a:gd name="connsiteX7" fmla="*/ 0 w 1195431"/>
              <a:gd name="connsiteY7" fmla="*/ 199242 h 6592003"/>
              <a:gd name="connsiteX8" fmla="*/ 199242 w 1195431"/>
              <a:gd name="connsiteY8" fmla="*/ 0 h 6592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95431" h="6592003">
                <a:moveTo>
                  <a:pt x="1195431" y="1098688"/>
                </a:moveTo>
                <a:lnTo>
                  <a:pt x="1195431" y="5493315"/>
                </a:lnTo>
                <a:cubicBezTo>
                  <a:pt x="1195431" y="6100100"/>
                  <a:pt x="1179254" y="6592000"/>
                  <a:pt x="1159299" y="6592000"/>
                </a:cubicBezTo>
                <a:lnTo>
                  <a:pt x="0" y="6592000"/>
                </a:lnTo>
                <a:lnTo>
                  <a:pt x="0" y="6592000"/>
                </a:lnTo>
                <a:lnTo>
                  <a:pt x="0" y="3"/>
                </a:lnTo>
                <a:lnTo>
                  <a:pt x="0" y="3"/>
                </a:lnTo>
                <a:lnTo>
                  <a:pt x="1159299" y="3"/>
                </a:lnTo>
                <a:cubicBezTo>
                  <a:pt x="1179254" y="3"/>
                  <a:pt x="1195431" y="491903"/>
                  <a:pt x="1195431" y="1098688"/>
                </a:cubicBez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8016" tIns="69786" rIns="69786" bIns="69786" numCol="1" spcCol="1270" anchor="ctr" anchorCtr="0">
            <a:noAutofit/>
          </a:bodyPr>
          <a:lstStyle/>
          <a:p>
            <a:pPr marL="171450" lvl="1" indent="-171450" algn="l" defTabSz="800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800" kern="1200" dirty="0" smtClean="0"/>
              <a:t>базовые и функциональные требования плюс требования к  опыту работы по специальности, знаниям и навыкам, профессиональным и личностным качествам, необходимым для исполнения должностных обязанностей</a:t>
            </a:r>
            <a:endParaRPr lang="ru-RU" sz="1800" kern="1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142852"/>
            <a:ext cx="936104" cy="936104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D66E1-B572-4822-9EC9-C31A52315455}" type="slidenum">
              <a:rPr lang="ru-RU" smtClean="0"/>
              <a:pPr/>
              <a:t>9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3257</TotalTime>
  <Words>941</Words>
  <Application>Microsoft Office PowerPoint</Application>
  <PresentationFormat>Экран (4:3)</PresentationFormat>
  <Paragraphs>244</Paragraphs>
  <Slides>16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Тема Office</vt:lpstr>
      <vt:lpstr>Диаграмма</vt:lpstr>
      <vt:lpstr>Презентация PowerPoint</vt:lpstr>
      <vt:lpstr>Нормативная правовая база по кадровому обеспечению государственной гражданской службы</vt:lpstr>
      <vt:lpstr>Изменение нагрузки с 2009 по 2015 год</vt:lpstr>
      <vt:lpstr>Результаты сокращения численности ТО и ЦА с 2011 по 2013 г.г.</vt:lpstr>
      <vt:lpstr>Текущее кадровое состояние ТО</vt:lpstr>
      <vt:lpstr>Кадровое обеспечение Службы</vt:lpstr>
      <vt:lpstr>Кадровое обеспечение Службы</vt:lpstr>
      <vt:lpstr>Основные направления работы 2014 года</vt:lpstr>
      <vt:lpstr>Презентация PowerPoint</vt:lpstr>
      <vt:lpstr>Средний возраст кандидатов, включённых в кадровый резерв</vt:lpstr>
      <vt:lpstr>Основные направления работы 2014 года</vt:lpstr>
      <vt:lpstr>Итоги работы по формированию кадрового резерва ТО</vt:lpstr>
      <vt:lpstr>Модернизация процесса формирования кадрового резерва Службы</vt:lpstr>
      <vt:lpstr>Организация подготовки резерва</vt:lpstr>
      <vt:lpstr>Задачи по организации работы с кадровым резервом Службы  на 2015 год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Доклад Панкова</dc:title>
  <dc:creator>Воронкова Юлия Юрьевна</dc:creator>
  <cp:lastModifiedBy>user</cp:lastModifiedBy>
  <cp:revision>35</cp:revision>
  <cp:lastPrinted>2013-10-06T06:45:18Z</cp:lastPrinted>
  <dcterms:created xsi:type="dcterms:W3CDTF">2013-10-01T04:51:06Z</dcterms:created>
  <dcterms:modified xsi:type="dcterms:W3CDTF">2015-04-20T05:30:16Z</dcterms:modified>
</cp:coreProperties>
</file>